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96" r:id="rId4"/>
    <p:sldId id="258" r:id="rId5"/>
    <p:sldId id="277" r:id="rId6"/>
    <p:sldId id="283" r:id="rId7"/>
    <p:sldId id="285" r:id="rId8"/>
    <p:sldId id="286" r:id="rId9"/>
    <p:sldId id="298" r:id="rId10"/>
    <p:sldId id="276" r:id="rId11"/>
    <p:sldId id="287" r:id="rId12"/>
    <p:sldId id="300" r:id="rId13"/>
    <p:sldId id="301" r:id="rId14"/>
    <p:sldId id="270" r:id="rId15"/>
    <p:sldId id="271" r:id="rId16"/>
    <p:sldId id="299" r:id="rId17"/>
  </p:sldIdLst>
  <p:sldSz cx="18288000" cy="10287000"/>
  <p:notesSz cx="6858000" cy="9144000"/>
  <p:embeddedFontLst>
    <p:embeddedFont>
      <p:font typeface="思源黑体 2 Bold" panose="02010600030101010101" charset="-122"/>
      <p:regular r:id="rId19"/>
    </p:embeddedFont>
    <p:embeddedFont>
      <p:font typeface="Aharoni CLM Bold" panose="02010600030101010101" charset="-79"/>
      <p:regular r:id="rId20"/>
    </p:embeddedFont>
    <p:embeddedFont>
      <p:font typeface="等线" panose="02010600030101010101" pitchFamily="2" charset="-122"/>
      <p:regular r:id="rId21"/>
      <p:bold r:id="rId22"/>
    </p:embeddedFont>
    <p:embeddedFont>
      <p:font typeface="微软雅黑" panose="020B0503020204020204" pitchFamily="34" charset="-122"/>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B1DB7-215B-4721-A019-513371F42D4E}" type="datetimeFigureOut">
              <a:rPr lang="zh-CN" altLang="en-US" smtClean="0"/>
              <a:t>2024-03-26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9C6EB-0816-42CA-9275-2A9503B9D4C4}" type="slidenum">
              <a:rPr lang="zh-CN" altLang="en-US" smtClean="0"/>
              <a:t>‹#›</a:t>
            </a:fld>
            <a:endParaRPr lang="zh-CN" altLang="en-US"/>
          </a:p>
        </p:txBody>
      </p:sp>
    </p:spTree>
    <p:extLst>
      <p:ext uri="{BB962C8B-B14F-4D97-AF65-F5344CB8AC3E}">
        <p14:creationId xmlns:p14="http://schemas.microsoft.com/office/powerpoint/2010/main" val="95089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E9C6EB-0816-42CA-9275-2A9503B9D4C4}" type="slidenum">
              <a:rPr lang="zh-CN" altLang="en-US" smtClean="0"/>
              <a:t>1</a:t>
            </a:fld>
            <a:endParaRPr lang="zh-CN" altLang="en-US"/>
          </a:p>
        </p:txBody>
      </p:sp>
    </p:spTree>
    <p:extLst>
      <p:ext uri="{BB962C8B-B14F-4D97-AF65-F5344CB8AC3E}">
        <p14:creationId xmlns:p14="http://schemas.microsoft.com/office/powerpoint/2010/main" val="2143390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1D8BD707-D9CF-40AE-B4C6-C98DA3205C09}" type="datetimeFigureOut">
              <a:rPr lang="en-US" smtClean="0"/>
              <a:pPr/>
              <a:t>3/26/2024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微软雅黑" panose="020B0503020204020204" pitchFamily="34" charset="-122"/>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9EF"/>
        </a:solidFill>
        <a:effectLst/>
      </p:bgPr>
    </p:bg>
    <p:spTree>
      <p:nvGrpSpPr>
        <p:cNvPr id="1" name=""/>
        <p:cNvGrpSpPr/>
        <p:nvPr/>
      </p:nvGrpSpPr>
      <p:grpSpPr>
        <a:xfrm>
          <a:off x="0" y="0"/>
          <a:ext cx="0" cy="0"/>
          <a:chOff x="0" y="0"/>
          <a:chExt cx="0" cy="0"/>
        </a:xfrm>
      </p:grpSpPr>
      <p:grpSp>
        <p:nvGrpSpPr>
          <p:cNvPr id="2" name="Group 2"/>
          <p:cNvGrpSpPr/>
          <p:nvPr/>
        </p:nvGrpSpPr>
        <p:grpSpPr>
          <a:xfrm>
            <a:off x="-3048" y="419100"/>
            <a:ext cx="18288000" cy="8475523"/>
            <a:chOff x="0" y="0"/>
            <a:chExt cx="24384000" cy="11300696"/>
          </a:xfrm>
        </p:grpSpPr>
        <p:sp>
          <p:nvSpPr>
            <p:cNvPr id="4" name="AutoShape 4"/>
            <p:cNvSpPr/>
            <p:nvPr/>
          </p:nvSpPr>
          <p:spPr>
            <a:xfrm>
              <a:off x="0" y="9329870"/>
              <a:ext cx="24384000" cy="447725"/>
            </a:xfrm>
            <a:prstGeom prst="rect">
              <a:avLst/>
            </a:prstGeom>
            <a:solidFill>
              <a:srgbClr val="FFFFFF"/>
            </a:solidFill>
          </p:spPr>
        </p:sp>
        <p:sp>
          <p:nvSpPr>
            <p:cNvPr id="5" name="Freeform 5"/>
            <p:cNvSpPr/>
            <p:nvPr/>
          </p:nvSpPr>
          <p:spPr>
            <a:xfrm>
              <a:off x="0" y="9774370"/>
              <a:ext cx="24384000" cy="1526326"/>
            </a:xfrm>
            <a:custGeom>
              <a:avLst/>
              <a:gdLst/>
              <a:ahLst/>
              <a:cxnLst/>
              <a:rect l="l" t="t" r="r" b="b"/>
              <a:pathLst>
                <a:path w="24384000" h="1526326">
                  <a:moveTo>
                    <a:pt x="0" y="0"/>
                  </a:moveTo>
                  <a:lnTo>
                    <a:pt x="24384000" y="0"/>
                  </a:lnTo>
                  <a:lnTo>
                    <a:pt x="24384000" y="1526325"/>
                  </a:lnTo>
                  <a:lnTo>
                    <a:pt x="0" y="1526325"/>
                  </a:lnTo>
                  <a:lnTo>
                    <a:pt x="0" y="0"/>
                  </a:lnTo>
                  <a:close/>
                </a:path>
              </a:pathLst>
            </a:custGeom>
            <a:blipFill>
              <a:blip r:embed="rId3">
                <a:alphaModFix amt="25000"/>
              </a:blip>
              <a:stretch>
                <a:fillRect t="-155609"/>
              </a:stretch>
            </a:blipFill>
          </p:spPr>
        </p:sp>
        <p:sp>
          <p:nvSpPr>
            <p:cNvPr id="6" name="Freeform 6"/>
            <p:cNvSpPr/>
            <p:nvPr/>
          </p:nvSpPr>
          <p:spPr>
            <a:xfrm rot="-10800000">
              <a:off x="0" y="0"/>
              <a:ext cx="24384000" cy="1526326"/>
            </a:xfrm>
            <a:custGeom>
              <a:avLst/>
              <a:gdLst/>
              <a:ahLst/>
              <a:cxnLst/>
              <a:rect l="l" t="t" r="r" b="b"/>
              <a:pathLst>
                <a:path w="24384000" h="1526326">
                  <a:moveTo>
                    <a:pt x="0" y="0"/>
                  </a:moveTo>
                  <a:lnTo>
                    <a:pt x="24384000" y="0"/>
                  </a:lnTo>
                  <a:lnTo>
                    <a:pt x="24384000" y="1526326"/>
                  </a:lnTo>
                  <a:lnTo>
                    <a:pt x="0" y="1526326"/>
                  </a:lnTo>
                  <a:lnTo>
                    <a:pt x="0" y="0"/>
                  </a:lnTo>
                  <a:close/>
                </a:path>
              </a:pathLst>
            </a:custGeom>
            <a:blipFill>
              <a:blip r:embed="rId3">
                <a:alphaModFix amt="9999"/>
              </a:blip>
              <a:stretch>
                <a:fillRect t="-155609"/>
              </a:stretch>
            </a:blipFill>
          </p:spPr>
        </p:sp>
      </p:grpSp>
      <p:grpSp>
        <p:nvGrpSpPr>
          <p:cNvPr id="7" name="Group 7"/>
          <p:cNvGrpSpPr/>
          <p:nvPr/>
        </p:nvGrpSpPr>
        <p:grpSpPr>
          <a:xfrm>
            <a:off x="172772" y="1927523"/>
            <a:ext cx="3867418" cy="5238646"/>
            <a:chOff x="0" y="0"/>
            <a:chExt cx="635000" cy="860145"/>
          </a:xfrm>
        </p:grpSpPr>
        <p:sp>
          <p:nvSpPr>
            <p:cNvPr id="8" name="Freeform 8"/>
            <p:cNvSpPr/>
            <p:nvPr/>
          </p:nvSpPr>
          <p:spPr>
            <a:xfrm>
              <a:off x="0" y="0"/>
              <a:ext cx="635000" cy="860145"/>
            </a:xfrm>
            <a:custGeom>
              <a:avLst/>
              <a:gdLst/>
              <a:ahLst/>
              <a:cxnLst/>
              <a:rect l="l" t="t" r="r" b="b"/>
              <a:pathLst>
                <a:path w="635000" h="860145">
                  <a:moveTo>
                    <a:pt x="635000" y="0"/>
                  </a:moveTo>
                  <a:lnTo>
                    <a:pt x="635000" y="745845"/>
                  </a:lnTo>
                  <a:lnTo>
                    <a:pt x="317500" y="860145"/>
                  </a:lnTo>
                  <a:lnTo>
                    <a:pt x="0" y="745845"/>
                  </a:lnTo>
                  <a:lnTo>
                    <a:pt x="0" y="0"/>
                  </a:lnTo>
                  <a:lnTo>
                    <a:pt x="635000" y="0"/>
                  </a:lnTo>
                  <a:close/>
                </a:path>
              </a:pathLst>
            </a:custGeom>
            <a:solidFill>
              <a:srgbClr val="FFFFFF"/>
            </a:solidFill>
          </p:spPr>
        </p:sp>
        <p:sp>
          <p:nvSpPr>
            <p:cNvPr id="9" name="TextBox 9"/>
            <p:cNvSpPr txBox="1"/>
            <p:nvPr/>
          </p:nvSpPr>
          <p:spPr>
            <a:xfrm>
              <a:off x="0" y="-123825"/>
              <a:ext cx="635000" cy="822325"/>
            </a:xfrm>
            <a:prstGeom prst="rect">
              <a:avLst/>
            </a:prstGeom>
          </p:spPr>
          <p:txBody>
            <a:bodyPr lIns="50800" tIns="50800" rIns="50800" bIns="50800" rtlCol="0" anchor="ctr"/>
            <a:lstStyle/>
            <a:p>
              <a:pPr algn="ctr">
                <a:lnSpc>
                  <a:spcPts val="4007"/>
                </a:lnSpc>
              </a:pPr>
              <a:endParaRPr dirty="0">
                <a:latin typeface="微软雅黑" panose="020B0503020204020204" pitchFamily="34" charset="-122"/>
              </a:endParaRPr>
            </a:p>
          </p:txBody>
        </p:sp>
      </p:grpSp>
      <p:grpSp>
        <p:nvGrpSpPr>
          <p:cNvPr id="18" name="Group 18"/>
          <p:cNvGrpSpPr/>
          <p:nvPr/>
        </p:nvGrpSpPr>
        <p:grpSpPr>
          <a:xfrm>
            <a:off x="5871957" y="1591729"/>
            <a:ext cx="336332" cy="335794"/>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A6A6A6"/>
            </a:solidFill>
          </p:spPr>
        </p:sp>
      </p:grpSp>
      <p:sp>
        <p:nvSpPr>
          <p:cNvPr id="22" name="TextBox 22"/>
          <p:cNvSpPr txBox="1"/>
          <p:nvPr/>
        </p:nvSpPr>
        <p:spPr>
          <a:xfrm>
            <a:off x="4111753" y="3296724"/>
            <a:ext cx="14100047" cy="2559932"/>
          </a:xfrm>
          <a:prstGeom prst="rect">
            <a:avLst/>
          </a:prstGeom>
        </p:spPr>
        <p:txBody>
          <a:bodyPr wrap="square" lIns="0" tIns="0" rIns="0" bIns="0" rtlCol="0" anchor="t">
            <a:spAutoFit/>
          </a:bodyPr>
          <a:lstStyle/>
          <a:p>
            <a:pPr>
              <a:lnSpc>
                <a:spcPts val="10239"/>
              </a:lnSpc>
            </a:pPr>
            <a:r>
              <a:rPr lang="en-US" altLang="zh-CN" sz="8000" dirty="0">
                <a:latin typeface="+mj-lt"/>
              </a:rPr>
              <a:t>Proposal and Outline of Submarine multi beam survey line</a:t>
            </a:r>
            <a:endParaRPr lang="zh-CN" altLang="en-US" sz="7999" spc="799" dirty="0">
              <a:solidFill>
                <a:srgbClr val="FFFFFF"/>
              </a:solidFill>
              <a:latin typeface="+mj-lt"/>
              <a:ea typeface="思源黑体 2 Bold"/>
            </a:endParaRPr>
          </a:p>
        </p:txBody>
      </p:sp>
      <p:pic>
        <p:nvPicPr>
          <p:cNvPr id="26" name="图片 25">
            <a:extLst>
              <a:ext uri="{FF2B5EF4-FFF2-40B4-BE49-F238E27FC236}">
                <a16:creationId xmlns:a16="http://schemas.microsoft.com/office/drawing/2014/main" id="{3A87F396-504D-4F2D-B1AE-895D393C4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184" y="3019933"/>
            <a:ext cx="2614593" cy="2614593"/>
          </a:xfrm>
          <a:prstGeom prst="rect">
            <a:avLst/>
          </a:prstGeom>
        </p:spPr>
      </p:pic>
      <p:sp>
        <p:nvSpPr>
          <p:cNvPr id="10" name="副标题 2">
            <a:extLst>
              <a:ext uri="{FF2B5EF4-FFF2-40B4-BE49-F238E27FC236}">
                <a16:creationId xmlns:a16="http://schemas.microsoft.com/office/drawing/2014/main" id="{D674C3E2-C8B1-22B0-4BF7-5AB73C8E0A7B}"/>
              </a:ext>
            </a:extLst>
          </p:cNvPr>
          <p:cNvSpPr txBox="1">
            <a:spLocks/>
          </p:cNvSpPr>
          <p:nvPr/>
        </p:nvSpPr>
        <p:spPr>
          <a:xfrm>
            <a:off x="4568952" y="8085672"/>
            <a:ext cx="9144000" cy="147742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anose="020B0503020204020204" pitchFamily="34" charset="-122"/>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anose="020B0503020204020204" pitchFamily="34" charset="-122"/>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anose="020B0503020204020204" pitchFamily="34" charset="-122"/>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dirty="0" err="1"/>
              <a:t>Zecheng</a:t>
            </a:r>
            <a:r>
              <a:rPr lang="en-US" altLang="zh-CN" dirty="0"/>
              <a:t> </a:t>
            </a:r>
            <a:r>
              <a:rPr lang="en-US" altLang="zh-CN" dirty="0" err="1"/>
              <a:t>Zuo</a:t>
            </a:r>
            <a:endParaRPr lang="en-US" altLang="zh-CN" dirty="0"/>
          </a:p>
          <a:p>
            <a:pPr marL="0" indent="0" algn="ctr">
              <a:buNone/>
            </a:pPr>
            <a:r>
              <a:rPr lang="en-US" altLang="zh-CN" dirty="0"/>
              <a:t>    Class 15    2022213434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2" name="TextBox 32"/>
          <p:cNvSpPr txBox="1"/>
          <p:nvPr/>
        </p:nvSpPr>
        <p:spPr>
          <a:xfrm>
            <a:off x="4983268" y="746443"/>
            <a:ext cx="12228407" cy="54303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2.</a:t>
            </a:r>
            <a:r>
              <a:rPr lang="en-US" altLang="zh-CN" sz="3600" spc="350" dirty="0">
                <a:solidFill>
                  <a:srgbClr val="003070"/>
                </a:solidFill>
                <a:latin typeface="思源黑体 2 Bold"/>
              </a:rPr>
              <a:t> Outline</a:t>
            </a:r>
            <a:endParaRPr lang="en-US" sz="3500" spc="350" dirty="0">
              <a:solidFill>
                <a:srgbClr val="003070"/>
              </a:solidFill>
              <a:latin typeface="思源黑体 2 Bold"/>
            </a:endParaRPr>
          </a:p>
        </p:txBody>
      </p:sp>
      <p:pic>
        <p:nvPicPr>
          <p:cNvPr id="25" name="图片 24">
            <a:extLst>
              <a:ext uri="{FF2B5EF4-FFF2-40B4-BE49-F238E27FC236}">
                <a16:creationId xmlns:a16="http://schemas.microsoft.com/office/drawing/2014/main" id="{96F13998-A733-4113-B7C9-FCEC6A121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9" name="TextBox 30">
            <a:extLst>
              <a:ext uri="{FF2B5EF4-FFF2-40B4-BE49-F238E27FC236}">
                <a16:creationId xmlns:a16="http://schemas.microsoft.com/office/drawing/2014/main" id="{34A20CBC-DE80-CC44-246F-6925F1A0B5A3}"/>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10" name="TextBox 29">
            <a:extLst>
              <a:ext uri="{FF2B5EF4-FFF2-40B4-BE49-F238E27FC236}">
                <a16:creationId xmlns:a16="http://schemas.microsoft.com/office/drawing/2014/main" id="{FB7433B6-80FD-3152-4807-AA661F41D711}"/>
              </a:ext>
            </a:extLst>
          </p:cNvPr>
          <p:cNvSpPr txBox="1"/>
          <p:nvPr/>
        </p:nvSpPr>
        <p:spPr>
          <a:xfrm>
            <a:off x="745828" y="5717059"/>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Outline</a:t>
            </a:r>
            <a:endParaRPr lang="zh-CN" altLang="en-US" sz="2400" spc="350" dirty="0">
              <a:solidFill>
                <a:srgbClr val="003070"/>
              </a:solidFill>
              <a:latin typeface="思源黑体 2 Bold"/>
            </a:endParaRPr>
          </a:p>
        </p:txBody>
      </p:sp>
      <p:sp>
        <p:nvSpPr>
          <p:cNvPr id="11" name="TextBox 29">
            <a:extLst>
              <a:ext uri="{FF2B5EF4-FFF2-40B4-BE49-F238E27FC236}">
                <a16:creationId xmlns:a16="http://schemas.microsoft.com/office/drawing/2014/main" id="{32F8820F-39A8-4838-808A-8E9B6BA642FE}"/>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2" name="TextBox 29">
            <a:extLst>
              <a:ext uri="{FF2B5EF4-FFF2-40B4-BE49-F238E27FC236}">
                <a16:creationId xmlns:a16="http://schemas.microsoft.com/office/drawing/2014/main" id="{83D1DC06-ABBD-B333-B744-489BD95B5093}"/>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4" name="文本框 3">
            <a:extLst>
              <a:ext uri="{FF2B5EF4-FFF2-40B4-BE49-F238E27FC236}">
                <a16:creationId xmlns:a16="http://schemas.microsoft.com/office/drawing/2014/main" id="{A8FC2899-99A8-9E62-4F86-FE8672D298D3}"/>
              </a:ext>
            </a:extLst>
          </p:cNvPr>
          <p:cNvSpPr txBox="1"/>
          <p:nvPr/>
        </p:nvSpPr>
        <p:spPr>
          <a:xfrm>
            <a:off x="5534871" y="2895698"/>
            <a:ext cx="11125200" cy="5078313"/>
          </a:xfrm>
          <a:prstGeom prst="rect">
            <a:avLst/>
          </a:prstGeom>
          <a:noFill/>
        </p:spPr>
        <p:txBody>
          <a:bodyPr wrap="square" rtlCol="0">
            <a:spAutoFit/>
          </a:bodyPr>
          <a:lstStyle/>
          <a:p>
            <a:r>
              <a:rPr lang="en-US" altLang="zh-CN" sz="3600" dirty="0"/>
              <a:t>Part 1(abstract):</a:t>
            </a:r>
          </a:p>
          <a:p>
            <a:r>
              <a:rPr lang="en-US" altLang="zh-CN" sz="3600" dirty="0"/>
              <a:t>	Multi beam bathymetric systems are widely used in precision seabed topographic surveys. This article aims to use geometric modeling and optimization algorithms to integrate key issues such as actual terrain, coverage width, overlap rate, and missed measurement rate in multi beam bathymetry technology. By integrating multiple objectives, the design of survey line groups is optimized to improve the efficiency and accuracy of surveying tasks.</a:t>
            </a:r>
            <a:endParaRPr lang="zh-CN" altLang="en-US" sz="3600" dirty="0"/>
          </a:p>
        </p:txBody>
      </p:sp>
    </p:spTree>
    <p:extLst>
      <p:ext uri="{BB962C8B-B14F-4D97-AF65-F5344CB8AC3E}">
        <p14:creationId xmlns:p14="http://schemas.microsoft.com/office/powerpoint/2010/main" val="341960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2" name="TextBox 32"/>
          <p:cNvSpPr txBox="1"/>
          <p:nvPr/>
        </p:nvSpPr>
        <p:spPr>
          <a:xfrm>
            <a:off x="4983268" y="746443"/>
            <a:ext cx="12228407" cy="54303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2.</a:t>
            </a:r>
            <a:r>
              <a:rPr lang="en-US" altLang="zh-CN" sz="3600" spc="350" dirty="0">
                <a:solidFill>
                  <a:srgbClr val="003070"/>
                </a:solidFill>
                <a:latin typeface="思源黑体 2 Bold"/>
              </a:rPr>
              <a:t> Outline</a:t>
            </a:r>
            <a:endParaRPr lang="en-US" sz="3500" spc="350" dirty="0">
              <a:solidFill>
                <a:srgbClr val="003070"/>
              </a:solidFill>
              <a:latin typeface="思源黑体 2 Bold"/>
            </a:endParaRPr>
          </a:p>
        </p:txBody>
      </p:sp>
      <p:pic>
        <p:nvPicPr>
          <p:cNvPr id="25" name="图片 24">
            <a:extLst>
              <a:ext uri="{FF2B5EF4-FFF2-40B4-BE49-F238E27FC236}">
                <a16:creationId xmlns:a16="http://schemas.microsoft.com/office/drawing/2014/main" id="{96F13998-A733-4113-B7C9-FCEC6A121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9" name="TextBox 30">
            <a:extLst>
              <a:ext uri="{FF2B5EF4-FFF2-40B4-BE49-F238E27FC236}">
                <a16:creationId xmlns:a16="http://schemas.microsoft.com/office/drawing/2014/main" id="{34A20CBC-DE80-CC44-246F-6925F1A0B5A3}"/>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10" name="TextBox 29">
            <a:extLst>
              <a:ext uri="{FF2B5EF4-FFF2-40B4-BE49-F238E27FC236}">
                <a16:creationId xmlns:a16="http://schemas.microsoft.com/office/drawing/2014/main" id="{FB7433B6-80FD-3152-4807-AA661F41D711}"/>
              </a:ext>
            </a:extLst>
          </p:cNvPr>
          <p:cNvSpPr txBox="1"/>
          <p:nvPr/>
        </p:nvSpPr>
        <p:spPr>
          <a:xfrm>
            <a:off x="745828" y="5717059"/>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Outline</a:t>
            </a:r>
            <a:endParaRPr lang="zh-CN" altLang="en-US" sz="2400" spc="350" dirty="0">
              <a:solidFill>
                <a:srgbClr val="003070"/>
              </a:solidFill>
              <a:latin typeface="思源黑体 2 Bold"/>
            </a:endParaRPr>
          </a:p>
        </p:txBody>
      </p:sp>
      <p:sp>
        <p:nvSpPr>
          <p:cNvPr id="11" name="TextBox 29">
            <a:extLst>
              <a:ext uri="{FF2B5EF4-FFF2-40B4-BE49-F238E27FC236}">
                <a16:creationId xmlns:a16="http://schemas.microsoft.com/office/drawing/2014/main" id="{32F8820F-39A8-4838-808A-8E9B6BA642FE}"/>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2" name="TextBox 29">
            <a:extLst>
              <a:ext uri="{FF2B5EF4-FFF2-40B4-BE49-F238E27FC236}">
                <a16:creationId xmlns:a16="http://schemas.microsoft.com/office/drawing/2014/main" id="{83D1DC06-ABBD-B333-B744-489BD95B5093}"/>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13" name="文本框 12">
            <a:extLst>
              <a:ext uri="{FF2B5EF4-FFF2-40B4-BE49-F238E27FC236}">
                <a16:creationId xmlns:a16="http://schemas.microsoft.com/office/drawing/2014/main" id="{C5D09D61-4A0B-69DE-03AC-E1C7CC553A5F}"/>
              </a:ext>
            </a:extLst>
          </p:cNvPr>
          <p:cNvSpPr txBox="1"/>
          <p:nvPr/>
        </p:nvSpPr>
        <p:spPr>
          <a:xfrm>
            <a:off x="5534871" y="2808647"/>
            <a:ext cx="11125200" cy="5632311"/>
          </a:xfrm>
          <a:prstGeom prst="rect">
            <a:avLst/>
          </a:prstGeom>
          <a:noFill/>
        </p:spPr>
        <p:txBody>
          <a:bodyPr wrap="square" rtlCol="0">
            <a:spAutoFit/>
          </a:bodyPr>
          <a:lstStyle/>
          <a:p>
            <a:r>
              <a:rPr lang="en-US" altLang="zh-CN" sz="3600" dirty="0"/>
              <a:t>Part 2(Model assumptions):</a:t>
            </a:r>
          </a:p>
          <a:p>
            <a:r>
              <a:rPr lang="en-US" altLang="zh-CN" sz="3600" dirty="0"/>
              <a:t>	I require an overlap rate of no less than 10% between adjacent bands. This is to ensure the continuity and integrity of data to meet the basic requirements of sounding technology.</a:t>
            </a:r>
          </a:p>
          <a:p>
            <a:r>
              <a:rPr lang="en-US" altLang="zh-CN" sz="3600" dirty="0"/>
              <a:t>	I assume that the survey line can freely turn in the sea area to meet the needs of seabed terrain exploration in different regions. This allows us to plan survey line paths more flexibly to ensure complete coverage of the entire test area.</a:t>
            </a:r>
            <a:endParaRPr lang="zh-CN" altLang="en-US" sz="3600" dirty="0"/>
          </a:p>
        </p:txBody>
      </p:sp>
    </p:spTree>
    <p:extLst>
      <p:ext uri="{BB962C8B-B14F-4D97-AF65-F5344CB8AC3E}">
        <p14:creationId xmlns:p14="http://schemas.microsoft.com/office/powerpoint/2010/main" val="242903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2" name="TextBox 32"/>
          <p:cNvSpPr txBox="1"/>
          <p:nvPr/>
        </p:nvSpPr>
        <p:spPr>
          <a:xfrm>
            <a:off x="4983268" y="746443"/>
            <a:ext cx="12228407" cy="54303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2.</a:t>
            </a:r>
            <a:r>
              <a:rPr lang="en-US" altLang="zh-CN" sz="3600" spc="350" dirty="0">
                <a:solidFill>
                  <a:srgbClr val="003070"/>
                </a:solidFill>
                <a:latin typeface="思源黑体 2 Bold"/>
              </a:rPr>
              <a:t> Outline</a:t>
            </a:r>
            <a:endParaRPr lang="en-US" sz="3500" spc="350" dirty="0">
              <a:solidFill>
                <a:srgbClr val="003070"/>
              </a:solidFill>
              <a:latin typeface="思源黑体 2 Bold"/>
            </a:endParaRPr>
          </a:p>
        </p:txBody>
      </p:sp>
      <p:pic>
        <p:nvPicPr>
          <p:cNvPr id="25" name="图片 24">
            <a:extLst>
              <a:ext uri="{FF2B5EF4-FFF2-40B4-BE49-F238E27FC236}">
                <a16:creationId xmlns:a16="http://schemas.microsoft.com/office/drawing/2014/main" id="{96F13998-A733-4113-B7C9-FCEC6A121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9" name="TextBox 30">
            <a:extLst>
              <a:ext uri="{FF2B5EF4-FFF2-40B4-BE49-F238E27FC236}">
                <a16:creationId xmlns:a16="http://schemas.microsoft.com/office/drawing/2014/main" id="{34A20CBC-DE80-CC44-246F-6925F1A0B5A3}"/>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10" name="TextBox 29">
            <a:extLst>
              <a:ext uri="{FF2B5EF4-FFF2-40B4-BE49-F238E27FC236}">
                <a16:creationId xmlns:a16="http://schemas.microsoft.com/office/drawing/2014/main" id="{FB7433B6-80FD-3152-4807-AA661F41D711}"/>
              </a:ext>
            </a:extLst>
          </p:cNvPr>
          <p:cNvSpPr txBox="1"/>
          <p:nvPr/>
        </p:nvSpPr>
        <p:spPr>
          <a:xfrm>
            <a:off x="745828" y="5717059"/>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Outline</a:t>
            </a:r>
            <a:endParaRPr lang="zh-CN" altLang="en-US" sz="2400" spc="350" dirty="0">
              <a:solidFill>
                <a:srgbClr val="003070"/>
              </a:solidFill>
              <a:latin typeface="思源黑体 2 Bold"/>
            </a:endParaRPr>
          </a:p>
        </p:txBody>
      </p:sp>
      <p:sp>
        <p:nvSpPr>
          <p:cNvPr id="11" name="TextBox 29">
            <a:extLst>
              <a:ext uri="{FF2B5EF4-FFF2-40B4-BE49-F238E27FC236}">
                <a16:creationId xmlns:a16="http://schemas.microsoft.com/office/drawing/2014/main" id="{32F8820F-39A8-4838-808A-8E9B6BA642FE}"/>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2" name="TextBox 29">
            <a:extLst>
              <a:ext uri="{FF2B5EF4-FFF2-40B4-BE49-F238E27FC236}">
                <a16:creationId xmlns:a16="http://schemas.microsoft.com/office/drawing/2014/main" id="{83D1DC06-ABBD-B333-B744-489BD95B5093}"/>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4" name="文本框 3">
            <a:extLst>
              <a:ext uri="{FF2B5EF4-FFF2-40B4-BE49-F238E27FC236}">
                <a16:creationId xmlns:a16="http://schemas.microsoft.com/office/drawing/2014/main" id="{0339FA2E-8432-B4DC-F293-3DB6A6B7A5D4}"/>
              </a:ext>
            </a:extLst>
          </p:cNvPr>
          <p:cNvSpPr txBox="1"/>
          <p:nvPr/>
        </p:nvSpPr>
        <p:spPr>
          <a:xfrm>
            <a:off x="5582496" y="4653272"/>
            <a:ext cx="11125200" cy="1200329"/>
          </a:xfrm>
          <a:prstGeom prst="rect">
            <a:avLst/>
          </a:prstGeom>
          <a:noFill/>
        </p:spPr>
        <p:txBody>
          <a:bodyPr wrap="square" rtlCol="0">
            <a:spAutoFit/>
          </a:bodyPr>
          <a:lstStyle/>
          <a:p>
            <a:r>
              <a:rPr lang="en-US" altLang="zh-CN" sz="3600" dirty="0"/>
              <a:t>Part 3(Model establishment and solution):</a:t>
            </a:r>
          </a:p>
          <a:p>
            <a:r>
              <a:rPr lang="en-US" altLang="zh-CN" sz="3600" dirty="0"/>
              <a:t>	I have </a:t>
            </a:r>
            <a:r>
              <a:rPr lang="en-US" altLang="zh-CN" sz="3600"/>
              <a:t>mentioned in </a:t>
            </a:r>
            <a:r>
              <a:rPr lang="en-US" altLang="zh-CN" sz="3600" dirty="0"/>
              <a:t>the previous slides.</a:t>
            </a:r>
            <a:endParaRPr lang="zh-CN" altLang="en-US" sz="3600" dirty="0"/>
          </a:p>
        </p:txBody>
      </p:sp>
    </p:spTree>
    <p:extLst>
      <p:ext uri="{BB962C8B-B14F-4D97-AF65-F5344CB8AC3E}">
        <p14:creationId xmlns:p14="http://schemas.microsoft.com/office/powerpoint/2010/main" val="154235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grpSp>
          <p:nvGrpSpPr>
            <p:cNvPr id="6" name="Group 6"/>
            <p:cNvGrpSpPr/>
            <p:nvPr/>
          </p:nvGrpSpPr>
          <p:grpSpPr>
            <a:xfrm>
              <a:off x="0" y="7004582"/>
              <a:ext cx="5270500" cy="1458839"/>
              <a:chOff x="0" y="0"/>
              <a:chExt cx="9823469" cy="2719070"/>
            </a:xfrm>
          </p:grpSpPr>
          <p:sp>
            <p:nvSpPr>
              <p:cNvPr id="7" name="Freeform 7"/>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8" name="Freeform 8"/>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7" name="AutoShape 17"/>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2" name="TextBox 32"/>
          <p:cNvSpPr txBox="1"/>
          <p:nvPr/>
        </p:nvSpPr>
        <p:spPr>
          <a:xfrm>
            <a:off x="4983268" y="746443"/>
            <a:ext cx="12228407" cy="54303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2.</a:t>
            </a:r>
            <a:r>
              <a:rPr lang="en-US" altLang="zh-CN" sz="3600" spc="350" dirty="0">
                <a:solidFill>
                  <a:srgbClr val="003070"/>
                </a:solidFill>
                <a:latin typeface="思源黑体 2 Bold"/>
              </a:rPr>
              <a:t> Outline</a:t>
            </a:r>
            <a:endParaRPr lang="en-US" sz="3500" spc="350" dirty="0">
              <a:solidFill>
                <a:srgbClr val="003070"/>
              </a:solidFill>
              <a:latin typeface="思源黑体 2 Bold"/>
            </a:endParaRPr>
          </a:p>
        </p:txBody>
      </p:sp>
      <p:pic>
        <p:nvPicPr>
          <p:cNvPr id="25" name="图片 24">
            <a:extLst>
              <a:ext uri="{FF2B5EF4-FFF2-40B4-BE49-F238E27FC236}">
                <a16:creationId xmlns:a16="http://schemas.microsoft.com/office/drawing/2014/main" id="{96F13998-A733-4113-B7C9-FCEC6A121C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9" name="TextBox 30">
            <a:extLst>
              <a:ext uri="{FF2B5EF4-FFF2-40B4-BE49-F238E27FC236}">
                <a16:creationId xmlns:a16="http://schemas.microsoft.com/office/drawing/2014/main" id="{34A20CBC-DE80-CC44-246F-6925F1A0B5A3}"/>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10" name="TextBox 29">
            <a:extLst>
              <a:ext uri="{FF2B5EF4-FFF2-40B4-BE49-F238E27FC236}">
                <a16:creationId xmlns:a16="http://schemas.microsoft.com/office/drawing/2014/main" id="{FB7433B6-80FD-3152-4807-AA661F41D711}"/>
              </a:ext>
            </a:extLst>
          </p:cNvPr>
          <p:cNvSpPr txBox="1"/>
          <p:nvPr/>
        </p:nvSpPr>
        <p:spPr>
          <a:xfrm>
            <a:off x="745828" y="5717059"/>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Outline</a:t>
            </a:r>
            <a:endParaRPr lang="zh-CN" altLang="en-US" sz="2400" spc="350" dirty="0">
              <a:solidFill>
                <a:srgbClr val="003070"/>
              </a:solidFill>
              <a:latin typeface="思源黑体 2 Bold"/>
            </a:endParaRPr>
          </a:p>
        </p:txBody>
      </p:sp>
      <p:sp>
        <p:nvSpPr>
          <p:cNvPr id="11" name="TextBox 29">
            <a:extLst>
              <a:ext uri="{FF2B5EF4-FFF2-40B4-BE49-F238E27FC236}">
                <a16:creationId xmlns:a16="http://schemas.microsoft.com/office/drawing/2014/main" id="{32F8820F-39A8-4838-808A-8E9B6BA642FE}"/>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2" name="TextBox 29">
            <a:extLst>
              <a:ext uri="{FF2B5EF4-FFF2-40B4-BE49-F238E27FC236}">
                <a16:creationId xmlns:a16="http://schemas.microsoft.com/office/drawing/2014/main" id="{83D1DC06-ABBD-B333-B744-489BD95B5093}"/>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4" name="文本框 3">
            <a:extLst>
              <a:ext uri="{FF2B5EF4-FFF2-40B4-BE49-F238E27FC236}">
                <a16:creationId xmlns:a16="http://schemas.microsoft.com/office/drawing/2014/main" id="{256EA4A2-5554-9A20-8660-6C83AFB7F737}"/>
              </a:ext>
            </a:extLst>
          </p:cNvPr>
          <p:cNvSpPr txBox="1"/>
          <p:nvPr/>
        </p:nvSpPr>
        <p:spPr>
          <a:xfrm>
            <a:off x="5300387" y="2205746"/>
            <a:ext cx="11125200" cy="6740307"/>
          </a:xfrm>
          <a:prstGeom prst="rect">
            <a:avLst/>
          </a:prstGeom>
          <a:noFill/>
        </p:spPr>
        <p:txBody>
          <a:bodyPr wrap="square" rtlCol="0">
            <a:spAutoFit/>
          </a:bodyPr>
          <a:lstStyle/>
          <a:p>
            <a:r>
              <a:rPr lang="en-US" altLang="zh-CN" sz="3600" dirty="0"/>
              <a:t>Part 4(Evaluation, improvement, and promotion of models):</a:t>
            </a:r>
          </a:p>
          <a:p>
            <a:r>
              <a:rPr lang="en-US" altLang="zh-CN" sz="3600" dirty="0"/>
              <a:t>	Advantages: When establishing the model, we focus on the basic principles and geometric relationships of seabed sounding technology, omitting complex external factors, thus greatly simplifying the problem and obtaining more accurate results.</a:t>
            </a:r>
          </a:p>
          <a:p>
            <a:r>
              <a:rPr lang="en-US" altLang="zh-CN" sz="3600" dirty="0"/>
              <a:t>	Disadvantages: Greedy algorithms and iterative methods may require a large amount of computation, especially applied in large-scale sea areas. This may result in longer computation time, especially when considering multiple parameters.</a:t>
            </a:r>
            <a:endParaRPr lang="zh-CN" altLang="en-US" sz="3600" dirty="0"/>
          </a:p>
        </p:txBody>
      </p:sp>
    </p:spTree>
    <p:extLst>
      <p:ext uri="{BB962C8B-B14F-4D97-AF65-F5344CB8AC3E}">
        <p14:creationId xmlns:p14="http://schemas.microsoft.com/office/powerpoint/2010/main" val="3167040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9"/>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5" name="TextBox 35"/>
          <p:cNvSpPr txBox="1"/>
          <p:nvPr/>
        </p:nvSpPr>
        <p:spPr>
          <a:xfrm>
            <a:off x="4983268" y="746443"/>
            <a:ext cx="12228407" cy="54303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3.</a:t>
            </a:r>
            <a:r>
              <a:rPr lang="en-US" altLang="zh-CN" sz="3600" spc="350" dirty="0">
                <a:solidFill>
                  <a:srgbClr val="003070"/>
                </a:solidFill>
                <a:latin typeface="思源黑体 2 Bold"/>
              </a:rPr>
              <a:t> Work Planned</a:t>
            </a:r>
            <a:endParaRPr lang="en-US" sz="3500" spc="350" dirty="0">
              <a:solidFill>
                <a:srgbClr val="003070"/>
              </a:solidFill>
              <a:latin typeface="思源黑体 2 Bold"/>
            </a:endParaRPr>
          </a:p>
        </p:txBody>
      </p:sp>
      <p:grpSp>
        <p:nvGrpSpPr>
          <p:cNvPr id="30" name="Group 2">
            <a:extLst>
              <a:ext uri="{FF2B5EF4-FFF2-40B4-BE49-F238E27FC236}">
                <a16:creationId xmlns:a16="http://schemas.microsoft.com/office/drawing/2014/main" id="{8B152575-C119-4762-8378-2D82B88C734D}"/>
              </a:ext>
            </a:extLst>
          </p:cNvPr>
          <p:cNvGrpSpPr/>
          <p:nvPr/>
        </p:nvGrpSpPr>
        <p:grpSpPr>
          <a:xfrm>
            <a:off x="476250" y="0"/>
            <a:ext cx="3952875" cy="10287000"/>
            <a:chOff x="0" y="0"/>
            <a:chExt cx="5270500" cy="13716000"/>
          </a:xfrm>
        </p:grpSpPr>
        <p:sp>
          <p:nvSpPr>
            <p:cNvPr id="31" name="AutoShape 3">
              <a:extLst>
                <a:ext uri="{FF2B5EF4-FFF2-40B4-BE49-F238E27FC236}">
                  <a16:creationId xmlns:a16="http://schemas.microsoft.com/office/drawing/2014/main" id="{25D25CFF-1080-479B-9F98-8870C04023C3}"/>
                </a:ext>
              </a:extLst>
            </p:cNvPr>
            <p:cNvSpPr/>
            <p:nvPr/>
          </p:nvSpPr>
          <p:spPr>
            <a:xfrm>
              <a:off x="238246" y="0"/>
              <a:ext cx="4463011" cy="13716000"/>
            </a:xfrm>
            <a:prstGeom prst="rect">
              <a:avLst/>
            </a:prstGeom>
            <a:solidFill>
              <a:srgbClr val="003070"/>
            </a:solidFill>
          </p:spPr>
        </p:sp>
        <p:sp>
          <p:nvSpPr>
            <p:cNvPr id="33" name="AutoShape 5">
              <a:extLst>
                <a:ext uri="{FF2B5EF4-FFF2-40B4-BE49-F238E27FC236}">
                  <a16:creationId xmlns:a16="http://schemas.microsoft.com/office/drawing/2014/main" id="{FA4DDE78-8614-410D-B72B-D4FFE9527573}"/>
                </a:ext>
              </a:extLst>
            </p:cNvPr>
            <p:cNvSpPr/>
            <p:nvPr/>
          </p:nvSpPr>
          <p:spPr>
            <a:xfrm>
              <a:off x="862360" y="7226551"/>
              <a:ext cx="3214783" cy="0"/>
            </a:xfrm>
            <a:prstGeom prst="line">
              <a:avLst/>
            </a:prstGeom>
            <a:ln w="12700" cap="flat">
              <a:solidFill>
                <a:srgbClr val="FFFFFF"/>
              </a:solidFill>
              <a:prstDash val="solid"/>
              <a:headEnd type="none" w="sm" len="sm"/>
              <a:tailEnd type="none" w="sm" len="sm"/>
            </a:ln>
          </p:spPr>
        </p:sp>
        <p:grpSp>
          <p:nvGrpSpPr>
            <p:cNvPr id="34" name="Group 6">
              <a:extLst>
                <a:ext uri="{FF2B5EF4-FFF2-40B4-BE49-F238E27FC236}">
                  <a16:creationId xmlns:a16="http://schemas.microsoft.com/office/drawing/2014/main" id="{B4921A23-FF73-4D0E-A850-8D772EBA6D18}"/>
                </a:ext>
              </a:extLst>
            </p:cNvPr>
            <p:cNvGrpSpPr/>
            <p:nvPr/>
          </p:nvGrpSpPr>
          <p:grpSpPr>
            <a:xfrm>
              <a:off x="0" y="8212443"/>
              <a:ext cx="5270500" cy="1458839"/>
              <a:chOff x="0" y="0"/>
              <a:chExt cx="9823469" cy="2719070"/>
            </a:xfrm>
          </p:grpSpPr>
          <p:sp>
            <p:nvSpPr>
              <p:cNvPr id="36" name="Freeform 7">
                <a:extLst>
                  <a:ext uri="{FF2B5EF4-FFF2-40B4-BE49-F238E27FC236}">
                    <a16:creationId xmlns:a16="http://schemas.microsoft.com/office/drawing/2014/main" id="{B996C662-6FC1-42EB-832E-8020645F582E}"/>
                  </a:ext>
                </a:extLst>
              </p:cNvPr>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37" name="Freeform 8">
                <a:extLst>
                  <a:ext uri="{FF2B5EF4-FFF2-40B4-BE49-F238E27FC236}">
                    <a16:creationId xmlns:a16="http://schemas.microsoft.com/office/drawing/2014/main" id="{37DE3404-053F-4791-9650-1FB05FCCA339}"/>
                  </a:ext>
                </a:extLst>
              </p:cNvPr>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pic>
        <p:nvPicPr>
          <p:cNvPr id="56" name="图片 55">
            <a:extLst>
              <a:ext uri="{FF2B5EF4-FFF2-40B4-BE49-F238E27FC236}">
                <a16:creationId xmlns:a16="http://schemas.microsoft.com/office/drawing/2014/main" id="{E73B250E-2947-40D5-A7FD-0203203AF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4" name="TextBox 30">
            <a:extLst>
              <a:ext uri="{FF2B5EF4-FFF2-40B4-BE49-F238E27FC236}">
                <a16:creationId xmlns:a16="http://schemas.microsoft.com/office/drawing/2014/main" id="{85003DAA-086E-5859-DE2D-2B2B94F90159}"/>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5" name="TextBox 29">
            <a:extLst>
              <a:ext uri="{FF2B5EF4-FFF2-40B4-BE49-F238E27FC236}">
                <a16:creationId xmlns:a16="http://schemas.microsoft.com/office/drawing/2014/main" id="{F905E1F3-6309-F309-A29A-CAEA99CC5A4A}"/>
              </a:ext>
            </a:extLst>
          </p:cNvPr>
          <p:cNvSpPr txBox="1"/>
          <p:nvPr/>
        </p:nvSpPr>
        <p:spPr>
          <a:xfrm>
            <a:off x="745828" y="5717059"/>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Outline</a:t>
            </a:r>
            <a:endParaRPr lang="zh-CN" altLang="en-US" sz="2003" spc="200" dirty="0">
              <a:solidFill>
                <a:srgbClr val="FFFFFF"/>
              </a:solidFill>
              <a:latin typeface="微软雅黑" panose="020B0503020204020204" pitchFamily="34" charset="-122"/>
            </a:endParaRPr>
          </a:p>
        </p:txBody>
      </p:sp>
      <p:sp>
        <p:nvSpPr>
          <p:cNvPr id="6" name="TextBox 29">
            <a:extLst>
              <a:ext uri="{FF2B5EF4-FFF2-40B4-BE49-F238E27FC236}">
                <a16:creationId xmlns:a16="http://schemas.microsoft.com/office/drawing/2014/main" id="{A14D2E44-7797-C5F2-3C02-7B5AD47F9A43}"/>
              </a:ext>
            </a:extLst>
          </p:cNvPr>
          <p:cNvSpPr txBox="1"/>
          <p:nvPr/>
        </p:nvSpPr>
        <p:spPr>
          <a:xfrm>
            <a:off x="745827" y="6619401"/>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Work Planned</a:t>
            </a:r>
            <a:endParaRPr lang="zh-CN" altLang="en-US" sz="2400" spc="350" dirty="0">
              <a:solidFill>
                <a:srgbClr val="003070"/>
              </a:solidFill>
              <a:latin typeface="思源黑体 2 Bold"/>
            </a:endParaRPr>
          </a:p>
        </p:txBody>
      </p:sp>
      <p:sp>
        <p:nvSpPr>
          <p:cNvPr id="7" name="TextBox 29">
            <a:extLst>
              <a:ext uri="{FF2B5EF4-FFF2-40B4-BE49-F238E27FC236}">
                <a16:creationId xmlns:a16="http://schemas.microsoft.com/office/drawing/2014/main" id="{44066C32-D77A-9477-E43D-EBD4D7179ED1}"/>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2" name="文本框 1">
            <a:extLst>
              <a:ext uri="{FF2B5EF4-FFF2-40B4-BE49-F238E27FC236}">
                <a16:creationId xmlns:a16="http://schemas.microsoft.com/office/drawing/2014/main" id="{E0C156E9-17DA-47DC-D604-827376875590}"/>
              </a:ext>
            </a:extLst>
          </p:cNvPr>
          <p:cNvSpPr txBox="1"/>
          <p:nvPr/>
        </p:nvSpPr>
        <p:spPr>
          <a:xfrm>
            <a:off x="4983268" y="2347099"/>
            <a:ext cx="12001500" cy="3539430"/>
          </a:xfrm>
          <a:prstGeom prst="rect">
            <a:avLst/>
          </a:prstGeom>
          <a:noFill/>
        </p:spPr>
        <p:txBody>
          <a:bodyPr wrap="square" rtlCol="0">
            <a:spAutoFit/>
          </a:bodyPr>
          <a:lstStyle/>
          <a:p>
            <a:r>
              <a:rPr lang="en-US" altLang="zh-CN" sz="3200" dirty="0"/>
              <a:t>My project is planned over a 5-week period, segmented into phases:</a:t>
            </a:r>
          </a:p>
          <a:p>
            <a:r>
              <a:rPr lang="en-US" altLang="zh-CN" sz="3200" dirty="0"/>
              <a:t>Phase 1: Literature review and essay reading. 1 week </a:t>
            </a:r>
          </a:p>
          <a:p>
            <a:r>
              <a:rPr lang="en-US" altLang="zh-CN" sz="3200" dirty="0"/>
              <a:t>Phase 2: Model development for the problems and initial testing. 1 week </a:t>
            </a:r>
          </a:p>
          <a:p>
            <a:r>
              <a:rPr lang="en-US" altLang="zh-CN" sz="3200" dirty="0"/>
              <a:t>Phase 3: Optimization algorithm application and model refinement. 1 week </a:t>
            </a:r>
          </a:p>
          <a:p>
            <a:r>
              <a:rPr lang="en-US" altLang="zh-CN" sz="3200" dirty="0"/>
              <a:t>Phase 4: Final testing, analysis of results, and paper writing. 2 weeks</a:t>
            </a:r>
            <a:endParaRPr lang="zh-CN" alt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2"/>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3" name="TextBox 23"/>
          <p:cNvSpPr txBox="1"/>
          <p:nvPr/>
        </p:nvSpPr>
        <p:spPr>
          <a:xfrm>
            <a:off x="4983268" y="746443"/>
            <a:ext cx="12228407" cy="545465"/>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4.</a:t>
            </a:r>
            <a:r>
              <a:rPr lang="en-US" altLang="zh-CN" sz="3600" spc="350" dirty="0">
                <a:solidFill>
                  <a:srgbClr val="003070"/>
                </a:solidFill>
                <a:latin typeface="思源黑体 2 Bold"/>
              </a:rPr>
              <a:t> Conclusion</a:t>
            </a:r>
            <a:endParaRPr lang="en-US" sz="3500" spc="350" dirty="0">
              <a:solidFill>
                <a:srgbClr val="003070"/>
              </a:solidFill>
              <a:latin typeface="思源黑体 2 Bold"/>
            </a:endParaRPr>
          </a:p>
        </p:txBody>
      </p:sp>
      <p:sp>
        <p:nvSpPr>
          <p:cNvPr id="38" name="TextBox 38"/>
          <p:cNvSpPr txBox="1"/>
          <p:nvPr/>
        </p:nvSpPr>
        <p:spPr>
          <a:xfrm>
            <a:off x="6220369" y="5307663"/>
            <a:ext cx="1389777" cy="1527808"/>
          </a:xfrm>
          <a:prstGeom prst="rect">
            <a:avLst/>
          </a:prstGeom>
        </p:spPr>
        <p:txBody>
          <a:bodyPr lIns="0" tIns="0" rIns="0" bIns="0" rtlCol="0" anchor="t">
            <a:spAutoFit/>
          </a:bodyPr>
          <a:lstStyle/>
          <a:p>
            <a:pPr algn="ctr">
              <a:lnSpc>
                <a:spcPts val="11520"/>
              </a:lnSpc>
              <a:spcBef>
                <a:spcPct val="0"/>
              </a:spcBef>
            </a:pPr>
            <a:r>
              <a:rPr lang="en-US" sz="9000" spc="900">
                <a:solidFill>
                  <a:srgbClr val="FFFFFF"/>
                </a:solidFill>
                <a:latin typeface="Aharoni CLM Bold"/>
              </a:rPr>
              <a:t>2</a:t>
            </a:r>
          </a:p>
        </p:txBody>
      </p:sp>
      <p:sp>
        <p:nvSpPr>
          <p:cNvPr id="39" name="TextBox 39"/>
          <p:cNvSpPr txBox="1"/>
          <p:nvPr/>
        </p:nvSpPr>
        <p:spPr>
          <a:xfrm>
            <a:off x="6220369" y="6908375"/>
            <a:ext cx="1389777" cy="1527808"/>
          </a:xfrm>
          <a:prstGeom prst="rect">
            <a:avLst/>
          </a:prstGeom>
        </p:spPr>
        <p:txBody>
          <a:bodyPr lIns="0" tIns="0" rIns="0" bIns="0" rtlCol="0" anchor="t">
            <a:spAutoFit/>
          </a:bodyPr>
          <a:lstStyle/>
          <a:p>
            <a:pPr algn="ctr">
              <a:lnSpc>
                <a:spcPts val="11520"/>
              </a:lnSpc>
              <a:spcBef>
                <a:spcPct val="0"/>
              </a:spcBef>
            </a:pPr>
            <a:r>
              <a:rPr lang="en-US" sz="9000" spc="900">
                <a:solidFill>
                  <a:srgbClr val="FFFFFF"/>
                </a:solidFill>
                <a:latin typeface="Aharoni CLM Bold"/>
              </a:rPr>
              <a:t>3</a:t>
            </a:r>
          </a:p>
        </p:txBody>
      </p:sp>
      <p:grpSp>
        <p:nvGrpSpPr>
          <p:cNvPr id="41" name="Group 2">
            <a:extLst>
              <a:ext uri="{FF2B5EF4-FFF2-40B4-BE49-F238E27FC236}">
                <a16:creationId xmlns:a16="http://schemas.microsoft.com/office/drawing/2014/main" id="{AE5E3E1F-DC29-4C80-BAF5-ABCF6B14414E}"/>
              </a:ext>
            </a:extLst>
          </p:cNvPr>
          <p:cNvGrpSpPr/>
          <p:nvPr/>
        </p:nvGrpSpPr>
        <p:grpSpPr>
          <a:xfrm>
            <a:off x="476250" y="0"/>
            <a:ext cx="3952875" cy="10287000"/>
            <a:chOff x="0" y="0"/>
            <a:chExt cx="5270500" cy="13716000"/>
          </a:xfrm>
        </p:grpSpPr>
        <p:sp>
          <p:nvSpPr>
            <p:cNvPr id="42" name="AutoShape 3">
              <a:extLst>
                <a:ext uri="{FF2B5EF4-FFF2-40B4-BE49-F238E27FC236}">
                  <a16:creationId xmlns:a16="http://schemas.microsoft.com/office/drawing/2014/main" id="{4F90073C-27A5-47F9-A927-2F73F210C718}"/>
                </a:ext>
              </a:extLst>
            </p:cNvPr>
            <p:cNvSpPr/>
            <p:nvPr/>
          </p:nvSpPr>
          <p:spPr>
            <a:xfrm>
              <a:off x="238246" y="0"/>
              <a:ext cx="4463011" cy="13716000"/>
            </a:xfrm>
            <a:prstGeom prst="rect">
              <a:avLst/>
            </a:prstGeom>
            <a:solidFill>
              <a:srgbClr val="003070"/>
            </a:solidFill>
          </p:spPr>
        </p:sp>
        <p:sp>
          <p:nvSpPr>
            <p:cNvPr id="43" name="AutoShape 4">
              <a:extLst>
                <a:ext uri="{FF2B5EF4-FFF2-40B4-BE49-F238E27FC236}">
                  <a16:creationId xmlns:a16="http://schemas.microsoft.com/office/drawing/2014/main" id="{4CFEC895-2028-4E7B-91E9-DE18C00BAF29}"/>
                </a:ext>
              </a:extLst>
            </p:cNvPr>
            <p:cNvSpPr/>
            <p:nvPr/>
          </p:nvSpPr>
          <p:spPr>
            <a:xfrm>
              <a:off x="862360" y="8448917"/>
              <a:ext cx="3214783" cy="0"/>
            </a:xfrm>
            <a:prstGeom prst="line">
              <a:avLst/>
            </a:prstGeom>
            <a:ln w="12700" cap="flat">
              <a:solidFill>
                <a:srgbClr val="FFFFFF"/>
              </a:solidFill>
              <a:prstDash val="solid"/>
              <a:headEnd type="none" w="sm" len="sm"/>
              <a:tailEnd type="none" w="sm" len="sm"/>
            </a:ln>
          </p:spPr>
        </p:sp>
        <p:sp>
          <p:nvSpPr>
            <p:cNvPr id="44" name="AutoShape 5">
              <a:extLst>
                <a:ext uri="{FF2B5EF4-FFF2-40B4-BE49-F238E27FC236}">
                  <a16:creationId xmlns:a16="http://schemas.microsoft.com/office/drawing/2014/main" id="{FEE2CE85-C4AC-4A76-8552-4E89E78BC4C7}"/>
                </a:ext>
              </a:extLst>
            </p:cNvPr>
            <p:cNvSpPr/>
            <p:nvPr/>
          </p:nvSpPr>
          <p:spPr>
            <a:xfrm>
              <a:off x="862360" y="7226551"/>
              <a:ext cx="3214783" cy="0"/>
            </a:xfrm>
            <a:prstGeom prst="line">
              <a:avLst/>
            </a:prstGeom>
            <a:ln w="12700" cap="flat">
              <a:solidFill>
                <a:srgbClr val="FFFFFF"/>
              </a:solidFill>
              <a:prstDash val="solid"/>
              <a:headEnd type="none" w="sm" len="sm"/>
              <a:tailEnd type="none" w="sm" len="sm"/>
            </a:ln>
          </p:spPr>
        </p:sp>
        <p:grpSp>
          <p:nvGrpSpPr>
            <p:cNvPr id="45" name="Group 6">
              <a:extLst>
                <a:ext uri="{FF2B5EF4-FFF2-40B4-BE49-F238E27FC236}">
                  <a16:creationId xmlns:a16="http://schemas.microsoft.com/office/drawing/2014/main" id="{BBBBC7AA-1069-478C-A326-0B5C27E9FD80}"/>
                </a:ext>
              </a:extLst>
            </p:cNvPr>
            <p:cNvGrpSpPr/>
            <p:nvPr/>
          </p:nvGrpSpPr>
          <p:grpSpPr>
            <a:xfrm>
              <a:off x="0" y="9434809"/>
              <a:ext cx="5270500" cy="1458839"/>
              <a:chOff x="0" y="0"/>
              <a:chExt cx="9823469" cy="2719070"/>
            </a:xfrm>
          </p:grpSpPr>
          <p:sp>
            <p:nvSpPr>
              <p:cNvPr id="46" name="Freeform 7">
                <a:extLst>
                  <a:ext uri="{FF2B5EF4-FFF2-40B4-BE49-F238E27FC236}">
                    <a16:creationId xmlns:a16="http://schemas.microsoft.com/office/drawing/2014/main" id="{E87A7281-884A-4CD9-84D4-33770915A2E1}"/>
                  </a:ext>
                </a:extLst>
              </p:cNvPr>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47" name="Freeform 8">
                <a:extLst>
                  <a:ext uri="{FF2B5EF4-FFF2-40B4-BE49-F238E27FC236}">
                    <a16:creationId xmlns:a16="http://schemas.microsoft.com/office/drawing/2014/main" id="{BB2E4804-3A57-4CC2-A4F4-C228C9C8C759}"/>
                  </a:ext>
                </a:extLst>
              </p:cNvPr>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pic>
        <p:nvPicPr>
          <p:cNvPr id="53" name="图片 52">
            <a:extLst>
              <a:ext uri="{FF2B5EF4-FFF2-40B4-BE49-F238E27FC236}">
                <a16:creationId xmlns:a16="http://schemas.microsoft.com/office/drawing/2014/main" id="{76350D7E-D318-4D30-81E6-CD2D90407E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2" name="TextBox 30">
            <a:extLst>
              <a:ext uri="{FF2B5EF4-FFF2-40B4-BE49-F238E27FC236}">
                <a16:creationId xmlns:a16="http://schemas.microsoft.com/office/drawing/2014/main" id="{701C0200-355A-CD11-19D7-F0B6247B516B}"/>
              </a:ext>
            </a:extLst>
          </p:cNvPr>
          <p:cNvSpPr txBox="1"/>
          <p:nvPr/>
        </p:nvSpPr>
        <p:spPr>
          <a:xfrm>
            <a:off x="745828" y="4786767"/>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Introduction</a:t>
            </a:r>
            <a:endParaRPr lang="zh-CN" altLang="en-US" sz="2003" spc="200" dirty="0">
              <a:solidFill>
                <a:srgbClr val="FFFFFF"/>
              </a:solidFill>
              <a:latin typeface="微软雅黑" panose="020B0503020204020204" pitchFamily="34" charset="-122"/>
            </a:endParaRPr>
          </a:p>
        </p:txBody>
      </p:sp>
      <p:sp>
        <p:nvSpPr>
          <p:cNvPr id="3" name="TextBox 29">
            <a:extLst>
              <a:ext uri="{FF2B5EF4-FFF2-40B4-BE49-F238E27FC236}">
                <a16:creationId xmlns:a16="http://schemas.microsoft.com/office/drawing/2014/main" id="{4C0B0F4D-E525-8B8B-1BE7-5937C03FA757}"/>
              </a:ext>
            </a:extLst>
          </p:cNvPr>
          <p:cNvSpPr txBox="1"/>
          <p:nvPr/>
        </p:nvSpPr>
        <p:spPr>
          <a:xfrm>
            <a:off x="745828" y="5717059"/>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Outline</a:t>
            </a:r>
            <a:endParaRPr lang="zh-CN" altLang="en-US" sz="2003" spc="200" dirty="0">
              <a:solidFill>
                <a:srgbClr val="FFFFFF"/>
              </a:solidFill>
              <a:latin typeface="微软雅黑" panose="020B0503020204020204" pitchFamily="34" charset="-122"/>
            </a:endParaRPr>
          </a:p>
        </p:txBody>
      </p:sp>
      <p:sp>
        <p:nvSpPr>
          <p:cNvPr id="4" name="TextBox 29">
            <a:extLst>
              <a:ext uri="{FF2B5EF4-FFF2-40B4-BE49-F238E27FC236}">
                <a16:creationId xmlns:a16="http://schemas.microsoft.com/office/drawing/2014/main" id="{6832D696-02BF-E284-E34C-48F38BB825A5}"/>
              </a:ext>
            </a:extLst>
          </p:cNvPr>
          <p:cNvSpPr txBox="1"/>
          <p:nvPr/>
        </p:nvSpPr>
        <p:spPr>
          <a:xfrm>
            <a:off x="745827" y="6619401"/>
            <a:ext cx="3165472" cy="31117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rPr>
              <a:t>Work Planned</a:t>
            </a:r>
            <a:endParaRPr lang="zh-CN" altLang="en-US" sz="2003" spc="200" dirty="0">
              <a:solidFill>
                <a:srgbClr val="FFFFFF"/>
              </a:solidFill>
              <a:latin typeface="微软雅黑" panose="020B0503020204020204" pitchFamily="34" charset="-122"/>
            </a:endParaRPr>
          </a:p>
        </p:txBody>
      </p:sp>
      <p:sp>
        <p:nvSpPr>
          <p:cNvPr id="5" name="TextBox 29">
            <a:extLst>
              <a:ext uri="{FF2B5EF4-FFF2-40B4-BE49-F238E27FC236}">
                <a16:creationId xmlns:a16="http://schemas.microsoft.com/office/drawing/2014/main" id="{FF427633-3C45-3E6F-94C0-57D37DD3297D}"/>
              </a:ext>
            </a:extLst>
          </p:cNvPr>
          <p:cNvSpPr txBox="1"/>
          <p:nvPr/>
        </p:nvSpPr>
        <p:spPr>
          <a:xfrm>
            <a:off x="685415" y="7541907"/>
            <a:ext cx="3165472" cy="333425"/>
          </a:xfrm>
          <a:prstGeom prst="rect">
            <a:avLst/>
          </a:prstGeom>
        </p:spPr>
        <p:txBody>
          <a:bodyPr lIns="0" tIns="0" rIns="0" bIns="0" rtlCol="0" anchor="t">
            <a:spAutoFit/>
          </a:bodyPr>
          <a:lstStyle/>
          <a:p>
            <a:pPr algn="ctr">
              <a:lnSpc>
                <a:spcPts val="2565"/>
              </a:lnSpc>
            </a:pPr>
            <a:r>
              <a:rPr lang="en-US" altLang="zh-CN" sz="2400" spc="350" dirty="0">
                <a:solidFill>
                  <a:srgbClr val="003070"/>
                </a:solidFill>
                <a:latin typeface="思源黑体 2 Bold"/>
              </a:rPr>
              <a:t>Conclusion</a:t>
            </a:r>
            <a:endParaRPr lang="zh-CN" altLang="en-US" sz="2400" spc="350" dirty="0">
              <a:solidFill>
                <a:srgbClr val="003070"/>
              </a:solidFill>
              <a:latin typeface="思源黑体 2 Bold"/>
            </a:endParaRPr>
          </a:p>
        </p:txBody>
      </p:sp>
      <p:sp>
        <p:nvSpPr>
          <p:cNvPr id="6" name="文本框 5">
            <a:extLst>
              <a:ext uri="{FF2B5EF4-FFF2-40B4-BE49-F238E27FC236}">
                <a16:creationId xmlns:a16="http://schemas.microsoft.com/office/drawing/2014/main" id="{0AE7ED8A-1968-B07A-3D79-056B3D3CA7E5}"/>
              </a:ext>
            </a:extLst>
          </p:cNvPr>
          <p:cNvSpPr txBox="1"/>
          <p:nvPr/>
        </p:nvSpPr>
        <p:spPr>
          <a:xfrm>
            <a:off x="4983268" y="2347099"/>
            <a:ext cx="12001500" cy="4524315"/>
          </a:xfrm>
          <a:prstGeom prst="rect">
            <a:avLst/>
          </a:prstGeom>
          <a:noFill/>
        </p:spPr>
        <p:txBody>
          <a:bodyPr wrap="square" rtlCol="0">
            <a:spAutoFit/>
          </a:bodyPr>
          <a:lstStyle/>
          <a:p>
            <a:r>
              <a:rPr lang="en-US" altLang="zh-CN" sz="3200" dirty="0"/>
              <a:t>In conclusion, my research proposal sets a comprehensive plan to enhance the efficiency and accuracy of underwater mapping through the optimization of multibeam echo sounding survey line planning. By integrating geometric modeling and optimization algorithms, my project aims to address the limitations of current seabed mapping practices, thereby improving the collection and analysis of bathymetric data. Through the successful of this project, I expect to set new standards for MBES survey line design, ultimately leading to more precise and efficient underwater mapping techniques.</a:t>
            </a:r>
            <a:endParaRPr lang="zh-CN" alt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1"/>
          <p:cNvGrpSpPr/>
          <p:nvPr/>
        </p:nvGrpSpPr>
        <p:grpSpPr>
          <a:xfrm>
            <a:off x="505965" y="3952139"/>
            <a:ext cx="5659607" cy="1590801"/>
            <a:chOff x="-279760" y="-57150"/>
            <a:chExt cx="7546143" cy="2121068"/>
          </a:xfrm>
        </p:grpSpPr>
        <p:sp>
          <p:nvSpPr>
            <p:cNvPr id="32" name="TextBox 32"/>
            <p:cNvSpPr txBox="1"/>
            <p:nvPr/>
          </p:nvSpPr>
          <p:spPr>
            <a:xfrm>
              <a:off x="0" y="-57150"/>
              <a:ext cx="7266383" cy="1366096"/>
            </a:xfrm>
            <a:prstGeom prst="rect">
              <a:avLst/>
            </a:prstGeom>
          </p:spPr>
          <p:txBody>
            <a:bodyPr lIns="0" tIns="0" rIns="0" bIns="0" rtlCol="0" anchor="t">
              <a:spAutoFit/>
            </a:bodyPr>
            <a:lstStyle/>
            <a:p>
              <a:pPr algn="ctr">
                <a:lnSpc>
                  <a:spcPts val="8320"/>
                </a:lnSpc>
              </a:pPr>
              <a:endParaRPr lang="en-US" sz="6500" spc="3250" dirty="0">
                <a:solidFill>
                  <a:srgbClr val="FFFFFF"/>
                </a:solidFill>
                <a:latin typeface="微软雅黑" panose="020B0503020204020204" pitchFamily="34" charset="-122"/>
                <a:ea typeface="思源黑体 2 Bold"/>
              </a:endParaRPr>
            </a:p>
          </p:txBody>
        </p:sp>
        <p:sp>
          <p:nvSpPr>
            <p:cNvPr id="33" name="TextBox 33"/>
            <p:cNvSpPr txBox="1"/>
            <p:nvPr/>
          </p:nvSpPr>
          <p:spPr>
            <a:xfrm>
              <a:off x="-279760" y="1137082"/>
              <a:ext cx="7266383" cy="926836"/>
            </a:xfrm>
            <a:prstGeom prst="rect">
              <a:avLst/>
            </a:prstGeom>
          </p:spPr>
          <p:txBody>
            <a:bodyPr lIns="0" tIns="0" rIns="0" bIns="0" rtlCol="0" anchor="t">
              <a:spAutoFit/>
            </a:bodyPr>
            <a:lstStyle/>
            <a:p>
              <a:pPr algn="ctr">
                <a:lnSpc>
                  <a:spcPts val="5759"/>
                </a:lnSpc>
              </a:pPr>
              <a:r>
                <a:rPr lang="en-US" sz="4499" spc="359" dirty="0">
                  <a:solidFill>
                    <a:srgbClr val="FFFFFF"/>
                  </a:solidFill>
                  <a:latin typeface="微软雅黑" panose="020B0503020204020204" pitchFamily="34" charset="-122"/>
                  <a:ea typeface="微软雅黑" panose="020B0503020204020204" pitchFamily="34" charset="-122"/>
                </a:rPr>
                <a:t>CONTENTS</a:t>
              </a:r>
            </a:p>
          </p:txBody>
        </p:sp>
      </p:grpSp>
      <p:sp>
        <p:nvSpPr>
          <p:cNvPr id="26" name="矩形 25">
            <a:extLst>
              <a:ext uri="{FF2B5EF4-FFF2-40B4-BE49-F238E27FC236}">
                <a16:creationId xmlns:a16="http://schemas.microsoft.com/office/drawing/2014/main" id="{D5476777-A5DA-5A91-1257-37FA2F08201E}"/>
              </a:ext>
            </a:extLst>
          </p:cNvPr>
          <p:cNvSpPr/>
          <p:nvPr/>
        </p:nvSpPr>
        <p:spPr>
          <a:xfrm>
            <a:off x="3996968" y="4641378"/>
            <a:ext cx="10294064" cy="1107996"/>
          </a:xfrm>
          <a:prstGeom prst="rect">
            <a:avLst/>
          </a:prstGeom>
          <a:noFill/>
        </p:spPr>
        <p:txBody>
          <a:bodyPr wrap="square" lIns="91440" tIns="45720" rIns="91440" bIns="45720">
            <a:spAutoFit/>
          </a:bodyPr>
          <a:lstStyle/>
          <a:p>
            <a:pPr algn="ctr"/>
            <a:r>
              <a:rPr lang="en-US" altLang="zh-CN"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Thanks for your listening!</a:t>
            </a:r>
            <a:endParaRPr lang="zh-CN" alt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13962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9E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359477" cy="10287000"/>
            <a:chOff x="0" y="0"/>
            <a:chExt cx="11145970" cy="13716000"/>
          </a:xfrm>
        </p:grpSpPr>
        <p:sp>
          <p:nvSpPr>
            <p:cNvPr id="3" name="AutoShape 3"/>
            <p:cNvSpPr/>
            <p:nvPr/>
          </p:nvSpPr>
          <p:spPr>
            <a:xfrm rot="-5400000">
              <a:off x="-2270428" y="2270428"/>
              <a:ext cx="13716000" cy="9175144"/>
            </a:xfrm>
            <a:prstGeom prst="rect">
              <a:avLst/>
            </a:prstGeom>
            <a:solidFill>
              <a:srgbClr val="003070"/>
            </a:solidFill>
          </p:spPr>
        </p:sp>
        <p:sp>
          <p:nvSpPr>
            <p:cNvPr id="4" name="AutoShape 4"/>
            <p:cNvSpPr/>
            <p:nvPr/>
          </p:nvSpPr>
          <p:spPr>
            <a:xfrm rot="-5400000">
              <a:off x="2541006" y="6634137"/>
              <a:ext cx="13716000" cy="447725"/>
            </a:xfrm>
            <a:prstGeom prst="rect">
              <a:avLst/>
            </a:prstGeom>
            <a:solidFill>
              <a:srgbClr val="FFFFFF"/>
            </a:solidFill>
          </p:spPr>
        </p:sp>
        <p:sp>
          <p:nvSpPr>
            <p:cNvPr id="5" name="Freeform 5"/>
            <p:cNvSpPr/>
            <p:nvPr/>
          </p:nvSpPr>
          <p:spPr>
            <a:xfrm rot="-5400000">
              <a:off x="3524807" y="6094837"/>
              <a:ext cx="13716000" cy="1526326"/>
            </a:xfrm>
            <a:custGeom>
              <a:avLst/>
              <a:gdLst/>
              <a:ahLst/>
              <a:cxnLst/>
              <a:rect l="l" t="t" r="r" b="b"/>
              <a:pathLst>
                <a:path w="13716000" h="1526326">
                  <a:moveTo>
                    <a:pt x="0" y="0"/>
                  </a:moveTo>
                  <a:lnTo>
                    <a:pt x="13716000" y="0"/>
                  </a:lnTo>
                  <a:lnTo>
                    <a:pt x="13716000" y="1526326"/>
                  </a:lnTo>
                  <a:lnTo>
                    <a:pt x="0" y="1526326"/>
                  </a:lnTo>
                  <a:lnTo>
                    <a:pt x="0" y="0"/>
                  </a:lnTo>
                  <a:close/>
                </a:path>
              </a:pathLst>
            </a:custGeom>
            <a:blipFill>
              <a:blip r:embed="rId2">
                <a:alphaModFix amt="15000"/>
              </a:blip>
              <a:stretch>
                <a:fillRect l="-38888" t="-155609" r="-38888"/>
              </a:stretch>
            </a:blipFill>
          </p:spPr>
        </p:sp>
      </p:grpSp>
      <p:grpSp>
        <p:nvGrpSpPr>
          <p:cNvPr id="6" name="Group 6"/>
          <p:cNvGrpSpPr/>
          <p:nvPr/>
        </p:nvGrpSpPr>
        <p:grpSpPr>
          <a:xfrm>
            <a:off x="9967912" y="1575435"/>
            <a:ext cx="6492460" cy="988695"/>
            <a:chOff x="0" y="0"/>
            <a:chExt cx="8656614" cy="1318260"/>
          </a:xfrm>
        </p:grpSpPr>
        <p:grpSp>
          <p:nvGrpSpPr>
            <p:cNvPr id="7" name="Group 7"/>
            <p:cNvGrpSpPr>
              <a:grpSpLocks noChangeAspect="1"/>
            </p:cNvGrpSpPr>
            <p:nvPr/>
          </p:nvGrpSpPr>
          <p:grpSpPr>
            <a:xfrm>
              <a:off x="0" y="0"/>
              <a:ext cx="1318260" cy="1318260"/>
              <a:chOff x="0" y="0"/>
              <a:chExt cx="6350000" cy="6350000"/>
            </a:xfrm>
          </p:grpSpPr>
          <p:sp>
            <p:nvSpPr>
              <p:cNvPr id="8" name="Freeform 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9" name="TextBox 9"/>
            <p:cNvSpPr txBox="1"/>
            <p:nvPr/>
          </p:nvSpPr>
          <p:spPr>
            <a:xfrm>
              <a:off x="0" y="136871"/>
              <a:ext cx="1318260" cy="926836"/>
            </a:xfrm>
            <a:prstGeom prst="rect">
              <a:avLst/>
            </a:prstGeom>
          </p:spPr>
          <p:txBody>
            <a:bodyPr lIns="0" tIns="0" rIns="0" bIns="0" rtlCol="0" anchor="t">
              <a:spAutoFit/>
            </a:bodyPr>
            <a:lstStyle/>
            <a:p>
              <a:pPr algn="ctr">
                <a:lnSpc>
                  <a:spcPts val="5759"/>
                </a:lnSpc>
              </a:pPr>
              <a:r>
                <a:rPr lang="en-US" sz="4499" b="1" spc="359" dirty="0">
                  <a:solidFill>
                    <a:srgbClr val="FFFFFF"/>
                  </a:solidFill>
                  <a:latin typeface="微软雅黑" panose="020B0503020204020204" pitchFamily="34" charset="-122"/>
                  <a:ea typeface="微软雅黑" panose="020B0503020204020204" pitchFamily="34" charset="-122"/>
                </a:rPr>
                <a:t>1</a:t>
              </a:r>
            </a:p>
          </p:txBody>
        </p:sp>
        <p:sp>
          <p:nvSpPr>
            <p:cNvPr id="10" name="TextBox 10"/>
            <p:cNvSpPr txBox="1"/>
            <p:nvPr/>
          </p:nvSpPr>
          <p:spPr>
            <a:xfrm>
              <a:off x="2207260" y="264880"/>
              <a:ext cx="6449354" cy="651975"/>
            </a:xfrm>
            <a:prstGeom prst="rect">
              <a:avLst/>
            </a:prstGeom>
          </p:spPr>
          <p:txBody>
            <a:bodyPr lIns="0" tIns="0" rIns="0" bIns="0" rtlCol="0" anchor="t">
              <a:spAutoFit/>
            </a:bodyPr>
            <a:lstStyle/>
            <a:p>
              <a:pPr>
                <a:lnSpc>
                  <a:spcPts val="4096"/>
                </a:lnSpc>
              </a:pPr>
              <a:r>
                <a:rPr lang="en-US" altLang="zh-CN" sz="3200" b="1" spc="320" dirty="0">
                  <a:solidFill>
                    <a:srgbClr val="000000"/>
                  </a:solidFill>
                  <a:latin typeface="微软雅黑" panose="020B0503020204020204" pitchFamily="34" charset="-122"/>
                  <a:ea typeface="微软雅黑" panose="020B0503020204020204" pitchFamily="34" charset="-122"/>
                </a:rPr>
                <a:t>Introduction</a:t>
              </a:r>
              <a:endParaRPr lang="zh-CN" altLang="en-US" sz="3200" b="1" spc="320" dirty="0">
                <a:solidFill>
                  <a:srgbClr val="000000"/>
                </a:solidFill>
                <a:latin typeface="微软雅黑" panose="020B0503020204020204" pitchFamily="34" charset="-122"/>
                <a:ea typeface="微软雅黑" panose="020B0503020204020204" pitchFamily="34" charset="-122"/>
              </a:endParaRPr>
            </a:p>
          </p:txBody>
        </p:sp>
      </p:grpSp>
      <p:grpSp>
        <p:nvGrpSpPr>
          <p:cNvPr id="11" name="Group 11"/>
          <p:cNvGrpSpPr/>
          <p:nvPr/>
        </p:nvGrpSpPr>
        <p:grpSpPr>
          <a:xfrm>
            <a:off x="9943496" y="3544709"/>
            <a:ext cx="6492460" cy="988695"/>
            <a:chOff x="0" y="0"/>
            <a:chExt cx="8656614" cy="1318260"/>
          </a:xfrm>
        </p:grpSpPr>
        <p:grpSp>
          <p:nvGrpSpPr>
            <p:cNvPr id="12" name="Group 12"/>
            <p:cNvGrpSpPr>
              <a:grpSpLocks noChangeAspect="1"/>
            </p:cNvGrpSpPr>
            <p:nvPr/>
          </p:nvGrpSpPr>
          <p:grpSpPr>
            <a:xfrm>
              <a:off x="0" y="0"/>
              <a:ext cx="1318260" cy="1318260"/>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14" name="TextBox 14"/>
            <p:cNvSpPr txBox="1"/>
            <p:nvPr/>
          </p:nvSpPr>
          <p:spPr>
            <a:xfrm>
              <a:off x="0" y="136871"/>
              <a:ext cx="1318260" cy="926836"/>
            </a:xfrm>
            <a:prstGeom prst="rect">
              <a:avLst/>
            </a:prstGeom>
          </p:spPr>
          <p:txBody>
            <a:bodyPr lIns="0" tIns="0" rIns="0" bIns="0" rtlCol="0" anchor="t">
              <a:spAutoFit/>
            </a:bodyPr>
            <a:lstStyle/>
            <a:p>
              <a:pPr algn="ctr">
                <a:lnSpc>
                  <a:spcPts val="5759"/>
                </a:lnSpc>
              </a:pPr>
              <a:r>
                <a:rPr lang="en-US" sz="4499" b="1" spc="359" dirty="0">
                  <a:solidFill>
                    <a:srgbClr val="FFFFFF"/>
                  </a:solidFill>
                  <a:latin typeface="微软雅黑" panose="020B0503020204020204" pitchFamily="34" charset="-122"/>
                  <a:ea typeface="微软雅黑" panose="020B0503020204020204" pitchFamily="34" charset="-122"/>
                </a:rPr>
                <a:t>2</a:t>
              </a:r>
            </a:p>
          </p:txBody>
        </p:sp>
        <p:sp>
          <p:nvSpPr>
            <p:cNvPr id="15" name="TextBox 15"/>
            <p:cNvSpPr txBox="1"/>
            <p:nvPr/>
          </p:nvSpPr>
          <p:spPr>
            <a:xfrm>
              <a:off x="2207260" y="264880"/>
              <a:ext cx="6449354" cy="651975"/>
            </a:xfrm>
            <a:prstGeom prst="rect">
              <a:avLst/>
            </a:prstGeom>
          </p:spPr>
          <p:txBody>
            <a:bodyPr lIns="0" tIns="0" rIns="0" bIns="0" rtlCol="0" anchor="t">
              <a:spAutoFit/>
            </a:bodyPr>
            <a:lstStyle/>
            <a:p>
              <a:pPr>
                <a:lnSpc>
                  <a:spcPts val="4096"/>
                </a:lnSpc>
              </a:pPr>
              <a:r>
                <a:rPr lang="en-US" altLang="zh-CN" sz="3200" b="1" spc="320" dirty="0">
                  <a:solidFill>
                    <a:srgbClr val="000000"/>
                  </a:solidFill>
                  <a:latin typeface="微软雅黑" panose="020B0503020204020204" pitchFamily="34" charset="-122"/>
                  <a:ea typeface="微软雅黑" panose="020B0503020204020204" pitchFamily="34" charset="-122"/>
                </a:rPr>
                <a:t>Outline</a:t>
              </a:r>
              <a:endParaRPr lang="zh-CN" altLang="en-US" sz="3200" b="1" spc="320" dirty="0">
                <a:solidFill>
                  <a:srgbClr val="000000"/>
                </a:solidFill>
                <a:latin typeface="微软雅黑" panose="020B0503020204020204" pitchFamily="34" charset="-122"/>
                <a:ea typeface="微软雅黑" panose="020B0503020204020204" pitchFamily="34" charset="-122"/>
              </a:endParaRPr>
            </a:p>
          </p:txBody>
        </p:sp>
      </p:grpSp>
      <p:grpSp>
        <p:nvGrpSpPr>
          <p:cNvPr id="16" name="Group 16"/>
          <p:cNvGrpSpPr/>
          <p:nvPr/>
        </p:nvGrpSpPr>
        <p:grpSpPr>
          <a:xfrm>
            <a:off x="9967912" y="5513984"/>
            <a:ext cx="6492460" cy="988695"/>
            <a:chOff x="0" y="0"/>
            <a:chExt cx="8656614" cy="1318260"/>
          </a:xfrm>
        </p:grpSpPr>
        <p:grpSp>
          <p:nvGrpSpPr>
            <p:cNvPr id="17" name="Group 17"/>
            <p:cNvGrpSpPr>
              <a:grpSpLocks noChangeAspect="1"/>
            </p:cNvGrpSpPr>
            <p:nvPr/>
          </p:nvGrpSpPr>
          <p:grpSpPr>
            <a:xfrm>
              <a:off x="0" y="0"/>
              <a:ext cx="1318260" cy="1318260"/>
              <a:chOff x="0" y="0"/>
              <a:chExt cx="6350000" cy="6350000"/>
            </a:xfrm>
          </p:grpSpPr>
          <p:sp>
            <p:nvSpPr>
              <p:cNvPr id="18" name="Freeform 1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19" name="TextBox 19"/>
            <p:cNvSpPr txBox="1"/>
            <p:nvPr/>
          </p:nvSpPr>
          <p:spPr>
            <a:xfrm>
              <a:off x="0" y="136871"/>
              <a:ext cx="1318260" cy="926836"/>
            </a:xfrm>
            <a:prstGeom prst="rect">
              <a:avLst/>
            </a:prstGeom>
          </p:spPr>
          <p:txBody>
            <a:bodyPr lIns="0" tIns="0" rIns="0" bIns="0" rtlCol="0" anchor="t">
              <a:spAutoFit/>
            </a:bodyPr>
            <a:lstStyle/>
            <a:p>
              <a:pPr algn="ctr">
                <a:lnSpc>
                  <a:spcPts val="5759"/>
                </a:lnSpc>
              </a:pPr>
              <a:r>
                <a:rPr lang="en-US" sz="4499" b="1" spc="359" dirty="0">
                  <a:solidFill>
                    <a:srgbClr val="FFFFFF"/>
                  </a:solidFill>
                  <a:latin typeface="微软雅黑" panose="020B0503020204020204" pitchFamily="34" charset="-122"/>
                  <a:ea typeface="微软雅黑" panose="020B0503020204020204" pitchFamily="34" charset="-122"/>
                </a:rPr>
                <a:t>3</a:t>
              </a:r>
            </a:p>
          </p:txBody>
        </p:sp>
        <p:sp>
          <p:nvSpPr>
            <p:cNvPr id="20" name="TextBox 20"/>
            <p:cNvSpPr txBox="1"/>
            <p:nvPr/>
          </p:nvSpPr>
          <p:spPr>
            <a:xfrm>
              <a:off x="2207260" y="264880"/>
              <a:ext cx="6449354" cy="651975"/>
            </a:xfrm>
            <a:prstGeom prst="rect">
              <a:avLst/>
            </a:prstGeom>
          </p:spPr>
          <p:txBody>
            <a:bodyPr lIns="0" tIns="0" rIns="0" bIns="0" rtlCol="0" anchor="t">
              <a:spAutoFit/>
            </a:bodyPr>
            <a:lstStyle/>
            <a:p>
              <a:pPr>
                <a:lnSpc>
                  <a:spcPts val="4096"/>
                </a:lnSpc>
              </a:pPr>
              <a:r>
                <a:rPr lang="en-US" altLang="zh-CN" sz="3200" b="1" spc="320" dirty="0">
                  <a:solidFill>
                    <a:srgbClr val="000000"/>
                  </a:solidFill>
                  <a:latin typeface="微软雅黑" panose="020B0503020204020204" pitchFamily="34" charset="-122"/>
                  <a:ea typeface="微软雅黑" panose="020B0503020204020204" pitchFamily="34" charset="-122"/>
                </a:rPr>
                <a:t>Work Planned</a:t>
              </a:r>
              <a:endParaRPr lang="zh-CN" altLang="en-US" sz="3200" b="1" spc="320" dirty="0">
                <a:solidFill>
                  <a:srgbClr val="000000"/>
                </a:solidFill>
                <a:latin typeface="微软雅黑" panose="020B0503020204020204" pitchFamily="34" charset="-122"/>
                <a:ea typeface="微软雅黑" panose="020B0503020204020204" pitchFamily="34" charset="-122"/>
              </a:endParaRPr>
            </a:p>
          </p:txBody>
        </p:sp>
      </p:grpSp>
      <p:grpSp>
        <p:nvGrpSpPr>
          <p:cNvPr id="21" name="Group 21"/>
          <p:cNvGrpSpPr/>
          <p:nvPr/>
        </p:nvGrpSpPr>
        <p:grpSpPr>
          <a:xfrm>
            <a:off x="9967912" y="7429500"/>
            <a:ext cx="6492460" cy="988695"/>
            <a:chOff x="0" y="0"/>
            <a:chExt cx="8656614" cy="1318260"/>
          </a:xfrm>
        </p:grpSpPr>
        <p:grpSp>
          <p:nvGrpSpPr>
            <p:cNvPr id="22" name="Group 22"/>
            <p:cNvGrpSpPr>
              <a:grpSpLocks noChangeAspect="1"/>
            </p:cNvGrpSpPr>
            <p:nvPr/>
          </p:nvGrpSpPr>
          <p:grpSpPr>
            <a:xfrm>
              <a:off x="0" y="0"/>
              <a:ext cx="1318260" cy="1318260"/>
              <a:chOff x="0" y="0"/>
              <a:chExt cx="6350000" cy="6350000"/>
            </a:xfrm>
          </p:grpSpPr>
          <p:sp>
            <p:nvSpPr>
              <p:cNvPr id="23" name="Freeform 2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455A8"/>
              </a:solidFill>
            </p:spPr>
          </p:sp>
        </p:grpSp>
        <p:sp>
          <p:nvSpPr>
            <p:cNvPr id="24" name="TextBox 24"/>
            <p:cNvSpPr txBox="1"/>
            <p:nvPr/>
          </p:nvSpPr>
          <p:spPr>
            <a:xfrm>
              <a:off x="0" y="136871"/>
              <a:ext cx="1318260" cy="926836"/>
            </a:xfrm>
            <a:prstGeom prst="rect">
              <a:avLst/>
            </a:prstGeom>
          </p:spPr>
          <p:txBody>
            <a:bodyPr lIns="0" tIns="0" rIns="0" bIns="0" rtlCol="0" anchor="t">
              <a:spAutoFit/>
            </a:bodyPr>
            <a:lstStyle/>
            <a:p>
              <a:pPr algn="ctr">
                <a:lnSpc>
                  <a:spcPts val="5759"/>
                </a:lnSpc>
              </a:pPr>
              <a:r>
                <a:rPr lang="en-US" sz="4499" b="1" spc="359">
                  <a:solidFill>
                    <a:srgbClr val="FFFFFF"/>
                  </a:solidFill>
                  <a:latin typeface="微软雅黑" panose="020B0503020204020204" pitchFamily="34" charset="-122"/>
                  <a:ea typeface="微软雅黑" panose="020B0503020204020204" pitchFamily="34" charset="-122"/>
                </a:rPr>
                <a:t>4</a:t>
              </a:r>
            </a:p>
          </p:txBody>
        </p:sp>
        <p:sp>
          <p:nvSpPr>
            <p:cNvPr id="25" name="TextBox 25"/>
            <p:cNvSpPr txBox="1"/>
            <p:nvPr/>
          </p:nvSpPr>
          <p:spPr>
            <a:xfrm>
              <a:off x="2207260" y="264880"/>
              <a:ext cx="6449354" cy="651975"/>
            </a:xfrm>
            <a:prstGeom prst="rect">
              <a:avLst/>
            </a:prstGeom>
          </p:spPr>
          <p:txBody>
            <a:bodyPr lIns="0" tIns="0" rIns="0" bIns="0" rtlCol="0" anchor="t">
              <a:spAutoFit/>
            </a:bodyPr>
            <a:lstStyle/>
            <a:p>
              <a:pPr>
                <a:lnSpc>
                  <a:spcPts val="4096"/>
                </a:lnSpc>
              </a:pPr>
              <a:r>
                <a:rPr lang="en-US" altLang="zh-CN" sz="3200" b="1" spc="320" dirty="0">
                  <a:solidFill>
                    <a:srgbClr val="000000"/>
                  </a:solidFill>
                  <a:latin typeface="微软雅黑" panose="020B0503020204020204" pitchFamily="34" charset="-122"/>
                  <a:ea typeface="微软雅黑" panose="020B0503020204020204" pitchFamily="34" charset="-122"/>
                </a:rPr>
                <a:t>Conclusion</a:t>
              </a:r>
              <a:endParaRPr lang="zh-CN" altLang="en-US" sz="3200" b="1" spc="320" dirty="0">
                <a:solidFill>
                  <a:srgbClr val="000000"/>
                </a:solidFill>
                <a:latin typeface="微软雅黑" panose="020B0503020204020204" pitchFamily="34" charset="-122"/>
                <a:ea typeface="微软雅黑" panose="020B0503020204020204" pitchFamily="34" charset="-122"/>
              </a:endParaRPr>
            </a:p>
          </p:txBody>
        </p:sp>
      </p:grpSp>
      <p:grpSp>
        <p:nvGrpSpPr>
          <p:cNvPr id="31" name="Group 31"/>
          <p:cNvGrpSpPr/>
          <p:nvPr/>
        </p:nvGrpSpPr>
        <p:grpSpPr>
          <a:xfrm>
            <a:off x="505965" y="3952139"/>
            <a:ext cx="5659607" cy="1590801"/>
            <a:chOff x="-279760" y="-57150"/>
            <a:chExt cx="7546143" cy="2121068"/>
          </a:xfrm>
        </p:grpSpPr>
        <p:sp>
          <p:nvSpPr>
            <p:cNvPr id="32" name="TextBox 32"/>
            <p:cNvSpPr txBox="1"/>
            <p:nvPr/>
          </p:nvSpPr>
          <p:spPr>
            <a:xfrm>
              <a:off x="0" y="-57150"/>
              <a:ext cx="7266383" cy="1366096"/>
            </a:xfrm>
            <a:prstGeom prst="rect">
              <a:avLst/>
            </a:prstGeom>
          </p:spPr>
          <p:txBody>
            <a:bodyPr lIns="0" tIns="0" rIns="0" bIns="0" rtlCol="0" anchor="t">
              <a:spAutoFit/>
            </a:bodyPr>
            <a:lstStyle/>
            <a:p>
              <a:pPr algn="ctr">
                <a:lnSpc>
                  <a:spcPts val="8320"/>
                </a:lnSpc>
              </a:pPr>
              <a:endParaRPr lang="en-US" sz="6500" spc="3250" dirty="0">
                <a:solidFill>
                  <a:srgbClr val="FFFFFF"/>
                </a:solidFill>
                <a:latin typeface="微软雅黑" panose="020B0503020204020204" pitchFamily="34" charset="-122"/>
                <a:ea typeface="思源黑体 2 Bold"/>
              </a:endParaRPr>
            </a:p>
          </p:txBody>
        </p:sp>
        <p:sp>
          <p:nvSpPr>
            <p:cNvPr id="33" name="TextBox 33"/>
            <p:cNvSpPr txBox="1"/>
            <p:nvPr/>
          </p:nvSpPr>
          <p:spPr>
            <a:xfrm>
              <a:off x="-279760" y="1137082"/>
              <a:ext cx="7266383" cy="926836"/>
            </a:xfrm>
            <a:prstGeom prst="rect">
              <a:avLst/>
            </a:prstGeom>
          </p:spPr>
          <p:txBody>
            <a:bodyPr lIns="0" tIns="0" rIns="0" bIns="0" rtlCol="0" anchor="t">
              <a:spAutoFit/>
            </a:bodyPr>
            <a:lstStyle/>
            <a:p>
              <a:pPr algn="ctr">
                <a:lnSpc>
                  <a:spcPts val="5759"/>
                </a:lnSpc>
              </a:pPr>
              <a:r>
                <a:rPr lang="en-US" sz="4499" spc="359" dirty="0">
                  <a:solidFill>
                    <a:srgbClr val="FFFFFF"/>
                  </a:solidFill>
                  <a:latin typeface="微软雅黑" panose="020B0503020204020204" pitchFamily="34" charset="-122"/>
                  <a:ea typeface="微软雅黑" panose="020B0503020204020204" pitchFamily="34" charset="-122"/>
                </a:rPr>
                <a:t>CONTENTS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9" name="TextBox 29"/>
          <p:cNvSpPr txBox="1"/>
          <p:nvPr/>
        </p:nvSpPr>
        <p:spPr>
          <a:xfrm>
            <a:off x="1447800" y="5730361"/>
            <a:ext cx="3165472" cy="467564"/>
          </a:xfrm>
          <a:prstGeom prst="rect">
            <a:avLst/>
          </a:prstGeom>
        </p:spPr>
        <p:txBody>
          <a:bodyPr lIns="0" tIns="0" rIns="0" bIns="0" rtlCol="0" anchor="t">
            <a:spAutoFit/>
          </a:bodyPr>
          <a:lstStyle/>
          <a:p>
            <a:pPr>
              <a:lnSpc>
                <a:spcPts val="4096"/>
              </a:lnSpc>
            </a:pPr>
            <a:endParaRPr lang="zh-CN" altLang="en-US" sz="2400" spc="350" dirty="0">
              <a:solidFill>
                <a:srgbClr val="003070"/>
              </a:solidFill>
              <a:latin typeface="思源黑体 2 Bold"/>
            </a:endParaRPr>
          </a:p>
        </p:txBody>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1" name="TextBox 31"/>
          <p:cNvSpPr txBox="1"/>
          <p:nvPr/>
        </p:nvSpPr>
        <p:spPr>
          <a:xfrm>
            <a:off x="745828" y="6633118"/>
            <a:ext cx="3165472" cy="316815"/>
          </a:xfrm>
          <a:prstGeom prst="rect">
            <a:avLst/>
          </a:prstGeom>
        </p:spPr>
        <p:txBody>
          <a:bodyPr lIns="0" tIns="0" rIns="0" bIns="0" rtlCol="0" anchor="t">
            <a:spAutoFit/>
          </a:bodyPr>
          <a:lstStyle/>
          <a:p>
            <a:pPr algn="ctr">
              <a:lnSpc>
                <a:spcPts val="2565"/>
              </a:lnSpc>
            </a:pPr>
            <a:endParaRPr lang="zh-CN" altLang="en-US" sz="2003" spc="200" dirty="0">
              <a:solidFill>
                <a:srgbClr val="FFFFFF"/>
              </a:solidFill>
              <a:latin typeface="微软雅黑" panose="020B0503020204020204" pitchFamily="34" charset="-122"/>
              <a:ea typeface="思源黑体 1 Medium"/>
            </a:endParaRPr>
          </a:p>
        </p:txBody>
      </p:sp>
      <p:sp>
        <p:nvSpPr>
          <p:cNvPr id="32" name="TextBox 32"/>
          <p:cNvSpPr txBox="1"/>
          <p:nvPr/>
        </p:nvSpPr>
        <p:spPr>
          <a:xfrm>
            <a:off x="745828" y="7549176"/>
            <a:ext cx="3165472" cy="316815"/>
          </a:xfrm>
          <a:prstGeom prst="rect">
            <a:avLst/>
          </a:prstGeom>
        </p:spPr>
        <p:txBody>
          <a:bodyPr lIns="0" tIns="0" rIns="0" bIns="0" rtlCol="0" anchor="t">
            <a:spAutoFit/>
          </a:bodyPr>
          <a:lstStyle/>
          <a:p>
            <a:pPr algn="ctr">
              <a:lnSpc>
                <a:spcPts val="2565"/>
              </a:lnSpc>
            </a:pPr>
            <a:endParaRPr lang="zh-CN" altLang="en-US" sz="2003" spc="200" dirty="0">
              <a:solidFill>
                <a:srgbClr val="FFFFFF"/>
              </a:solidFill>
              <a:latin typeface="微软雅黑" panose="020B0503020204020204" pitchFamily="34" charset="-122"/>
              <a:ea typeface="思源黑体 1 Medium"/>
            </a:endParaRPr>
          </a:p>
        </p:txBody>
      </p:sp>
      <p:sp>
        <p:nvSpPr>
          <p:cNvPr id="34" name="TextBox 34"/>
          <p:cNvSpPr txBox="1"/>
          <p:nvPr/>
        </p:nvSpPr>
        <p:spPr>
          <a:xfrm>
            <a:off x="4983268" y="746443"/>
            <a:ext cx="12228407" cy="552202"/>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Introduction-Project Goal</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10" name="文本框 9">
            <a:extLst>
              <a:ext uri="{FF2B5EF4-FFF2-40B4-BE49-F238E27FC236}">
                <a16:creationId xmlns:a16="http://schemas.microsoft.com/office/drawing/2014/main" id="{05A1BFC2-401B-23F6-815C-981463D23FAC}"/>
              </a:ext>
            </a:extLst>
          </p:cNvPr>
          <p:cNvSpPr txBox="1"/>
          <p:nvPr/>
        </p:nvSpPr>
        <p:spPr>
          <a:xfrm>
            <a:off x="4963371" y="1916881"/>
            <a:ext cx="12268200" cy="6863417"/>
          </a:xfrm>
          <a:prstGeom prst="rect">
            <a:avLst/>
          </a:prstGeom>
          <a:noFill/>
        </p:spPr>
        <p:txBody>
          <a:bodyPr wrap="square" rtlCol="0">
            <a:spAutoFit/>
          </a:bodyPr>
          <a:lstStyle/>
          <a:p>
            <a:r>
              <a:rPr lang="en-US" altLang="zh-CN" sz="4000" dirty="0"/>
              <a:t>	The goal is to develop an optimized design of survey lines that improves mapping efficiency and accuracy. </a:t>
            </a:r>
          </a:p>
          <a:p>
            <a:r>
              <a:rPr lang="en-US" altLang="zh-CN" sz="4000" dirty="0"/>
              <a:t>The objectives include: </a:t>
            </a:r>
          </a:p>
          <a:p>
            <a:r>
              <a:rPr lang="en-US" altLang="zh-CN" sz="4000" dirty="0"/>
              <a:t>	To describe the relationship between width, depth, and overlap rates of adjacent survey lines using planar geometric analysis. </a:t>
            </a:r>
          </a:p>
          <a:p>
            <a:r>
              <a:rPr lang="en-US" altLang="zh-CN" sz="4000" dirty="0"/>
              <a:t>	To construct models that account for varying depths and terrain slopes in rectangular marine areas.</a:t>
            </a:r>
          </a:p>
          <a:p>
            <a:r>
              <a:rPr lang="en-US" altLang="zh-CN" sz="4000" dirty="0"/>
              <a:t>	 To optimize survey line layouts based on single-beam depth data to fully cover the target area while minimizing total survey length and avoiding excessive overlap. </a:t>
            </a:r>
            <a:endParaRPr lang="zh-CN" altLang="en-US" sz="4000" dirty="0"/>
          </a:p>
        </p:txBody>
      </p:sp>
      <p:sp>
        <p:nvSpPr>
          <p:cNvPr id="13" name="TextBox 29">
            <a:extLst>
              <a:ext uri="{FF2B5EF4-FFF2-40B4-BE49-F238E27FC236}">
                <a16:creationId xmlns:a16="http://schemas.microsoft.com/office/drawing/2014/main" id="{57EAEC0B-5455-EF0E-C2BE-30932BFE746C}"/>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14" name="TextBox 29">
            <a:extLst>
              <a:ext uri="{FF2B5EF4-FFF2-40B4-BE49-F238E27FC236}">
                <a16:creationId xmlns:a16="http://schemas.microsoft.com/office/drawing/2014/main" id="{83AD51F9-D3B0-F750-71E3-569156DA4C17}"/>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5" name="TextBox 29">
            <a:extLst>
              <a:ext uri="{FF2B5EF4-FFF2-40B4-BE49-F238E27FC236}">
                <a16:creationId xmlns:a16="http://schemas.microsoft.com/office/drawing/2014/main" id="{3D1ADE17-AB9A-A5F8-ECCC-692022BA606F}"/>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Tree>
    <p:extLst>
      <p:ext uri="{BB962C8B-B14F-4D97-AF65-F5344CB8AC3E}">
        <p14:creationId xmlns:p14="http://schemas.microsoft.com/office/powerpoint/2010/main" val="368621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29" name="TextBox 29"/>
          <p:cNvSpPr txBox="1"/>
          <p:nvPr/>
        </p:nvSpPr>
        <p:spPr>
          <a:xfrm>
            <a:off x="1447800" y="5730361"/>
            <a:ext cx="3165472" cy="467564"/>
          </a:xfrm>
          <a:prstGeom prst="rect">
            <a:avLst/>
          </a:prstGeom>
        </p:spPr>
        <p:txBody>
          <a:bodyPr lIns="0" tIns="0" rIns="0" bIns="0" rtlCol="0" anchor="t">
            <a:spAutoFit/>
          </a:bodyPr>
          <a:lstStyle/>
          <a:p>
            <a:pPr>
              <a:lnSpc>
                <a:spcPts val="4096"/>
              </a:lnSpc>
            </a:pPr>
            <a:endParaRPr lang="zh-CN" altLang="en-US" sz="2400" spc="350" dirty="0">
              <a:solidFill>
                <a:srgbClr val="003070"/>
              </a:solidFill>
              <a:latin typeface="思源黑体 2 Bold"/>
            </a:endParaRPr>
          </a:p>
        </p:txBody>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1" name="TextBox 31"/>
          <p:cNvSpPr txBox="1"/>
          <p:nvPr/>
        </p:nvSpPr>
        <p:spPr>
          <a:xfrm>
            <a:off x="745828" y="6633118"/>
            <a:ext cx="3165472" cy="316815"/>
          </a:xfrm>
          <a:prstGeom prst="rect">
            <a:avLst/>
          </a:prstGeom>
        </p:spPr>
        <p:txBody>
          <a:bodyPr lIns="0" tIns="0" rIns="0" bIns="0" rtlCol="0" anchor="t">
            <a:spAutoFit/>
          </a:bodyPr>
          <a:lstStyle/>
          <a:p>
            <a:pPr algn="ctr">
              <a:lnSpc>
                <a:spcPts val="2565"/>
              </a:lnSpc>
            </a:pPr>
            <a:endParaRPr lang="zh-CN" altLang="en-US" sz="2003" spc="200" dirty="0">
              <a:solidFill>
                <a:srgbClr val="FFFFFF"/>
              </a:solidFill>
              <a:latin typeface="微软雅黑" panose="020B0503020204020204" pitchFamily="34" charset="-122"/>
              <a:ea typeface="思源黑体 1 Medium"/>
            </a:endParaRPr>
          </a:p>
        </p:txBody>
      </p:sp>
      <p:sp>
        <p:nvSpPr>
          <p:cNvPr id="32" name="TextBox 32"/>
          <p:cNvSpPr txBox="1"/>
          <p:nvPr/>
        </p:nvSpPr>
        <p:spPr>
          <a:xfrm>
            <a:off x="745828" y="7549176"/>
            <a:ext cx="3165472" cy="316815"/>
          </a:xfrm>
          <a:prstGeom prst="rect">
            <a:avLst/>
          </a:prstGeom>
        </p:spPr>
        <p:txBody>
          <a:bodyPr lIns="0" tIns="0" rIns="0" bIns="0" rtlCol="0" anchor="t">
            <a:spAutoFit/>
          </a:bodyPr>
          <a:lstStyle/>
          <a:p>
            <a:pPr algn="ctr">
              <a:lnSpc>
                <a:spcPts val="2565"/>
              </a:lnSpc>
            </a:pPr>
            <a:endParaRPr lang="zh-CN" altLang="en-US" sz="2003" spc="200" dirty="0">
              <a:solidFill>
                <a:srgbClr val="FFFFFF"/>
              </a:solidFill>
              <a:latin typeface="微软雅黑" panose="020B0503020204020204" pitchFamily="34" charset="-122"/>
              <a:ea typeface="思源黑体 1 Medium"/>
            </a:endParaRPr>
          </a:p>
        </p:txBody>
      </p:sp>
      <p:sp>
        <p:nvSpPr>
          <p:cNvPr id="34" name="TextBox 34"/>
          <p:cNvSpPr txBox="1"/>
          <p:nvPr/>
        </p:nvSpPr>
        <p:spPr>
          <a:xfrm>
            <a:off x="4983268" y="746443"/>
            <a:ext cx="12228407" cy="552202"/>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a:t>
            </a:r>
            <a:r>
              <a:rPr lang="en-US" altLang="zh-CN" sz="3600" dirty="0"/>
              <a:t> </a:t>
            </a:r>
            <a:r>
              <a:rPr lang="en-US" altLang="zh-CN" sz="3500" spc="350" dirty="0">
                <a:solidFill>
                  <a:srgbClr val="003070"/>
                </a:solidFill>
                <a:latin typeface="思源黑体 2 Bold"/>
              </a:rPr>
              <a:t>Single beam depth </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10" name="文本框 9">
            <a:extLst>
              <a:ext uri="{FF2B5EF4-FFF2-40B4-BE49-F238E27FC236}">
                <a16:creationId xmlns:a16="http://schemas.microsoft.com/office/drawing/2014/main" id="{05A1BFC2-401B-23F6-815C-981463D23FAC}"/>
              </a:ext>
            </a:extLst>
          </p:cNvPr>
          <p:cNvSpPr txBox="1"/>
          <p:nvPr/>
        </p:nvSpPr>
        <p:spPr>
          <a:xfrm>
            <a:off x="4963371" y="2019300"/>
            <a:ext cx="12268200" cy="3170099"/>
          </a:xfrm>
          <a:prstGeom prst="rect">
            <a:avLst/>
          </a:prstGeom>
          <a:noFill/>
        </p:spPr>
        <p:txBody>
          <a:bodyPr wrap="square" rtlCol="0">
            <a:spAutoFit/>
          </a:bodyPr>
          <a:lstStyle/>
          <a:p>
            <a:r>
              <a:rPr lang="en-US" altLang="zh-CN" sz="4000" dirty="0"/>
              <a:t>Single beam depth measurement is a technique that uses the propagation characteristics of sound waves in water to measure the depth of water. Sound waves propagate in a uniform medium at a uniform speed in a straight line, producing reflections at different interfaces. </a:t>
            </a:r>
            <a:endParaRPr lang="zh-CN" altLang="en-US" sz="4000" dirty="0"/>
          </a:p>
        </p:txBody>
      </p:sp>
      <p:pic>
        <p:nvPicPr>
          <p:cNvPr id="12" name="图片 11">
            <a:extLst>
              <a:ext uri="{FF2B5EF4-FFF2-40B4-BE49-F238E27FC236}">
                <a16:creationId xmlns:a16="http://schemas.microsoft.com/office/drawing/2014/main" id="{96211D1A-42C0-02C3-1CA4-473C5C552C26}"/>
              </a:ext>
            </a:extLst>
          </p:cNvPr>
          <p:cNvPicPr>
            <a:picLocks noChangeAspect="1"/>
          </p:cNvPicPr>
          <p:nvPr/>
        </p:nvPicPr>
        <p:blipFill>
          <a:blip r:embed="rId3"/>
          <a:stretch>
            <a:fillRect/>
          </a:stretch>
        </p:blipFill>
        <p:spPr>
          <a:xfrm>
            <a:off x="8649420" y="5730361"/>
            <a:ext cx="4896102" cy="3810196"/>
          </a:xfrm>
          <a:prstGeom prst="rect">
            <a:avLst/>
          </a:prstGeom>
        </p:spPr>
      </p:pic>
      <p:sp>
        <p:nvSpPr>
          <p:cNvPr id="13" name="TextBox 29">
            <a:extLst>
              <a:ext uri="{FF2B5EF4-FFF2-40B4-BE49-F238E27FC236}">
                <a16:creationId xmlns:a16="http://schemas.microsoft.com/office/drawing/2014/main" id="{57EAEC0B-5455-EF0E-C2BE-30932BFE746C}"/>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14" name="TextBox 29">
            <a:extLst>
              <a:ext uri="{FF2B5EF4-FFF2-40B4-BE49-F238E27FC236}">
                <a16:creationId xmlns:a16="http://schemas.microsoft.com/office/drawing/2014/main" id="{83AD51F9-D3B0-F750-71E3-569156DA4C17}"/>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15" name="TextBox 29">
            <a:extLst>
              <a:ext uri="{FF2B5EF4-FFF2-40B4-BE49-F238E27FC236}">
                <a16:creationId xmlns:a16="http://schemas.microsoft.com/office/drawing/2014/main" id="{3D1ADE17-AB9A-A5F8-ECCC-692022BA606F}"/>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4" name="TextBox 34"/>
          <p:cNvSpPr txBox="1"/>
          <p:nvPr/>
        </p:nvSpPr>
        <p:spPr>
          <a:xfrm>
            <a:off x="4983268" y="746443"/>
            <a:ext cx="12228407" cy="55470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a:t>
            </a:r>
            <a:r>
              <a:rPr lang="en-US" altLang="zh-CN" sz="3600" dirty="0"/>
              <a:t> </a:t>
            </a:r>
            <a:r>
              <a:rPr lang="en-US" altLang="zh-CN" sz="3500" spc="350" dirty="0">
                <a:solidFill>
                  <a:srgbClr val="003070"/>
                </a:solidFill>
                <a:latin typeface="思源黑体 2 Bold"/>
              </a:rPr>
              <a:t>multi beam depth </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10" name="文本框 9">
            <a:extLst>
              <a:ext uri="{FF2B5EF4-FFF2-40B4-BE49-F238E27FC236}">
                <a16:creationId xmlns:a16="http://schemas.microsoft.com/office/drawing/2014/main" id="{0B244020-E83A-3E19-EA06-D12CFD0BD0C3}"/>
              </a:ext>
            </a:extLst>
          </p:cNvPr>
          <p:cNvSpPr txBox="1"/>
          <p:nvPr/>
        </p:nvSpPr>
        <p:spPr>
          <a:xfrm>
            <a:off x="4971076" y="2070002"/>
            <a:ext cx="11961707" cy="3170099"/>
          </a:xfrm>
          <a:prstGeom prst="rect">
            <a:avLst/>
          </a:prstGeom>
          <a:noFill/>
        </p:spPr>
        <p:txBody>
          <a:bodyPr wrap="square" rtlCol="0">
            <a:spAutoFit/>
          </a:bodyPr>
          <a:lstStyle/>
          <a:p>
            <a:r>
              <a:rPr lang="en-US" altLang="zh-CN" sz="4000" dirty="0"/>
              <a:t>The multi beam system is developed based on single beam system. The system can emit dozens or even hundreds of beams in a plane perpendicular to the sea level, and then receive sound waves returning through receiving signals.</a:t>
            </a:r>
            <a:endParaRPr lang="zh-CN" altLang="en-US" sz="4000" dirty="0"/>
          </a:p>
        </p:txBody>
      </p:sp>
      <p:sp>
        <p:nvSpPr>
          <p:cNvPr id="22" name="TextBox 29">
            <a:extLst>
              <a:ext uri="{FF2B5EF4-FFF2-40B4-BE49-F238E27FC236}">
                <a16:creationId xmlns:a16="http://schemas.microsoft.com/office/drawing/2014/main" id="{55A324E4-8A6A-D0BD-260A-5E828F465BE9}"/>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23" name="TextBox 29">
            <a:extLst>
              <a:ext uri="{FF2B5EF4-FFF2-40B4-BE49-F238E27FC236}">
                <a16:creationId xmlns:a16="http://schemas.microsoft.com/office/drawing/2014/main" id="{02CD0F1F-EB0C-532E-59A1-44E14CA65CC2}"/>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24" name="TextBox 29">
            <a:extLst>
              <a:ext uri="{FF2B5EF4-FFF2-40B4-BE49-F238E27FC236}">
                <a16:creationId xmlns:a16="http://schemas.microsoft.com/office/drawing/2014/main" id="{E1E760F1-DDB8-6E9E-8D0E-89F416DA30F8}"/>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pic>
        <p:nvPicPr>
          <p:cNvPr id="26" name="图片 25">
            <a:extLst>
              <a:ext uri="{FF2B5EF4-FFF2-40B4-BE49-F238E27FC236}">
                <a16:creationId xmlns:a16="http://schemas.microsoft.com/office/drawing/2014/main" id="{A027CF0A-F286-4D3A-E570-0656B2A057AD}"/>
              </a:ext>
            </a:extLst>
          </p:cNvPr>
          <p:cNvPicPr>
            <a:picLocks noChangeAspect="1"/>
          </p:cNvPicPr>
          <p:nvPr/>
        </p:nvPicPr>
        <p:blipFill>
          <a:blip r:embed="rId3"/>
          <a:stretch>
            <a:fillRect/>
          </a:stretch>
        </p:blipFill>
        <p:spPr>
          <a:xfrm>
            <a:off x="7903772" y="5717059"/>
            <a:ext cx="6096313" cy="3587934"/>
          </a:xfrm>
          <a:prstGeom prst="rect">
            <a:avLst/>
          </a:prstGeom>
        </p:spPr>
      </p:pic>
    </p:spTree>
    <p:extLst>
      <p:ext uri="{BB962C8B-B14F-4D97-AF65-F5344CB8AC3E}">
        <p14:creationId xmlns:p14="http://schemas.microsoft.com/office/powerpoint/2010/main" val="340855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4" name="TextBox 34"/>
          <p:cNvSpPr txBox="1"/>
          <p:nvPr/>
        </p:nvSpPr>
        <p:spPr>
          <a:xfrm>
            <a:off x="4983268" y="746443"/>
            <a:ext cx="12228407" cy="55470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Introduction-My Work Phase 1</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22" name="TextBox 29">
            <a:extLst>
              <a:ext uri="{FF2B5EF4-FFF2-40B4-BE49-F238E27FC236}">
                <a16:creationId xmlns:a16="http://schemas.microsoft.com/office/drawing/2014/main" id="{55A324E4-8A6A-D0BD-260A-5E828F465BE9}"/>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23" name="TextBox 29">
            <a:extLst>
              <a:ext uri="{FF2B5EF4-FFF2-40B4-BE49-F238E27FC236}">
                <a16:creationId xmlns:a16="http://schemas.microsoft.com/office/drawing/2014/main" id="{02CD0F1F-EB0C-532E-59A1-44E14CA65CC2}"/>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24" name="TextBox 29">
            <a:extLst>
              <a:ext uri="{FF2B5EF4-FFF2-40B4-BE49-F238E27FC236}">
                <a16:creationId xmlns:a16="http://schemas.microsoft.com/office/drawing/2014/main" id="{E1E760F1-DDB8-6E9E-8D0E-89F416DA30F8}"/>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pic>
        <p:nvPicPr>
          <p:cNvPr id="11" name="图片 10">
            <a:extLst>
              <a:ext uri="{FF2B5EF4-FFF2-40B4-BE49-F238E27FC236}">
                <a16:creationId xmlns:a16="http://schemas.microsoft.com/office/drawing/2014/main" id="{20704E9A-2AD7-B301-8B0D-82B616939B18}"/>
              </a:ext>
            </a:extLst>
          </p:cNvPr>
          <p:cNvPicPr>
            <a:picLocks noChangeAspect="1"/>
          </p:cNvPicPr>
          <p:nvPr/>
        </p:nvPicPr>
        <p:blipFill>
          <a:blip r:embed="rId3"/>
          <a:stretch>
            <a:fillRect/>
          </a:stretch>
        </p:blipFill>
        <p:spPr>
          <a:xfrm>
            <a:off x="7856672" y="5263783"/>
            <a:ext cx="6576847" cy="3028050"/>
          </a:xfrm>
          <a:prstGeom prst="rect">
            <a:avLst/>
          </a:prstGeom>
        </p:spPr>
      </p:pic>
      <p:sp>
        <p:nvSpPr>
          <p:cNvPr id="12" name="文本框 11">
            <a:extLst>
              <a:ext uri="{FF2B5EF4-FFF2-40B4-BE49-F238E27FC236}">
                <a16:creationId xmlns:a16="http://schemas.microsoft.com/office/drawing/2014/main" id="{CC69528B-5D35-B168-11A6-4B3570A4E444}"/>
              </a:ext>
            </a:extLst>
          </p:cNvPr>
          <p:cNvSpPr txBox="1"/>
          <p:nvPr/>
        </p:nvSpPr>
        <p:spPr>
          <a:xfrm>
            <a:off x="5232016" y="2574269"/>
            <a:ext cx="11730910" cy="2554545"/>
          </a:xfrm>
          <a:prstGeom prst="rect">
            <a:avLst/>
          </a:prstGeom>
          <a:noFill/>
        </p:spPr>
        <p:txBody>
          <a:bodyPr wrap="square" rtlCol="0">
            <a:spAutoFit/>
          </a:bodyPr>
          <a:lstStyle/>
          <a:p>
            <a:r>
              <a:rPr lang="en-US" altLang="zh-CN" sz="4000" dirty="0"/>
              <a:t>Firstly, I establish a one-dimensional mathematical model for the coverage width of multi beam depth measurement and the overlap rate between adjacent bands.</a:t>
            </a:r>
            <a:endParaRPr lang="zh-CN" altLang="en-US" sz="4000" dirty="0"/>
          </a:p>
        </p:txBody>
      </p:sp>
    </p:spTree>
    <p:extLst>
      <p:ext uri="{BB962C8B-B14F-4D97-AF65-F5344CB8AC3E}">
        <p14:creationId xmlns:p14="http://schemas.microsoft.com/office/powerpoint/2010/main" val="217419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4" name="TextBox 34"/>
          <p:cNvSpPr txBox="1"/>
          <p:nvPr/>
        </p:nvSpPr>
        <p:spPr>
          <a:xfrm>
            <a:off x="4983268" y="746443"/>
            <a:ext cx="12228407" cy="55470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Introduction-My Work Phase 2</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22" name="TextBox 29">
            <a:extLst>
              <a:ext uri="{FF2B5EF4-FFF2-40B4-BE49-F238E27FC236}">
                <a16:creationId xmlns:a16="http://schemas.microsoft.com/office/drawing/2014/main" id="{55A324E4-8A6A-D0BD-260A-5E828F465BE9}"/>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23" name="TextBox 29">
            <a:extLst>
              <a:ext uri="{FF2B5EF4-FFF2-40B4-BE49-F238E27FC236}">
                <a16:creationId xmlns:a16="http://schemas.microsoft.com/office/drawing/2014/main" id="{02CD0F1F-EB0C-532E-59A1-44E14CA65CC2}"/>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24" name="TextBox 29">
            <a:extLst>
              <a:ext uri="{FF2B5EF4-FFF2-40B4-BE49-F238E27FC236}">
                <a16:creationId xmlns:a16="http://schemas.microsoft.com/office/drawing/2014/main" id="{E1E760F1-DDB8-6E9E-8D0E-89F416DA30F8}"/>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4" name="文本框 3">
            <a:extLst>
              <a:ext uri="{FF2B5EF4-FFF2-40B4-BE49-F238E27FC236}">
                <a16:creationId xmlns:a16="http://schemas.microsoft.com/office/drawing/2014/main" id="{A5D25F00-F9EB-8658-45BC-167E0BE2BFD5}"/>
              </a:ext>
            </a:extLst>
          </p:cNvPr>
          <p:cNvSpPr txBox="1"/>
          <p:nvPr/>
        </p:nvSpPr>
        <p:spPr>
          <a:xfrm>
            <a:off x="5030893" y="1969507"/>
            <a:ext cx="12134087" cy="3170099"/>
          </a:xfrm>
          <a:prstGeom prst="rect">
            <a:avLst/>
          </a:prstGeom>
          <a:noFill/>
        </p:spPr>
        <p:txBody>
          <a:bodyPr wrap="square" rtlCol="0">
            <a:spAutoFit/>
          </a:bodyPr>
          <a:lstStyle/>
          <a:p>
            <a:r>
              <a:rPr lang="en-US" altLang="zh-CN" sz="4000" dirty="0"/>
              <a:t>After Phase 1, I would consider a rectangular test area, where the angle between the direction of the survey line and the normal direction of the seabed slope projected on the horizontal plane is </a:t>
            </a:r>
            <a:r>
              <a:rPr lang="zh-CN" altLang="en-US" sz="4000" dirty="0"/>
              <a:t>𝛽</a:t>
            </a:r>
            <a:r>
              <a:rPr lang="en-US" altLang="zh-CN" sz="4000" dirty="0"/>
              <a:t>. Then I establish a math model for the coverage width of multi beam system.</a:t>
            </a:r>
            <a:endParaRPr lang="zh-CN" altLang="en-US" dirty="0"/>
          </a:p>
        </p:txBody>
      </p:sp>
      <p:pic>
        <p:nvPicPr>
          <p:cNvPr id="14" name="图片 13">
            <a:extLst>
              <a:ext uri="{FF2B5EF4-FFF2-40B4-BE49-F238E27FC236}">
                <a16:creationId xmlns:a16="http://schemas.microsoft.com/office/drawing/2014/main" id="{843BF068-6603-DEC9-5E5C-48C09B8E5821}"/>
              </a:ext>
            </a:extLst>
          </p:cNvPr>
          <p:cNvPicPr>
            <a:picLocks noChangeAspect="1"/>
          </p:cNvPicPr>
          <p:nvPr/>
        </p:nvPicPr>
        <p:blipFill>
          <a:blip r:embed="rId3"/>
          <a:stretch>
            <a:fillRect/>
          </a:stretch>
        </p:blipFill>
        <p:spPr>
          <a:xfrm>
            <a:off x="7465792" y="5753460"/>
            <a:ext cx="7263357" cy="3893708"/>
          </a:xfrm>
          <a:prstGeom prst="rect">
            <a:avLst/>
          </a:prstGeom>
        </p:spPr>
      </p:pic>
    </p:spTree>
    <p:extLst>
      <p:ext uri="{BB962C8B-B14F-4D97-AF65-F5344CB8AC3E}">
        <p14:creationId xmlns:p14="http://schemas.microsoft.com/office/powerpoint/2010/main" val="11516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4" name="TextBox 34"/>
          <p:cNvSpPr txBox="1"/>
          <p:nvPr/>
        </p:nvSpPr>
        <p:spPr>
          <a:xfrm>
            <a:off x="4983268" y="746443"/>
            <a:ext cx="12228407" cy="55470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Introduction-My Work Phase 3</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22" name="TextBox 29">
            <a:extLst>
              <a:ext uri="{FF2B5EF4-FFF2-40B4-BE49-F238E27FC236}">
                <a16:creationId xmlns:a16="http://schemas.microsoft.com/office/drawing/2014/main" id="{55A324E4-8A6A-D0BD-260A-5E828F465BE9}"/>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23" name="TextBox 29">
            <a:extLst>
              <a:ext uri="{FF2B5EF4-FFF2-40B4-BE49-F238E27FC236}">
                <a16:creationId xmlns:a16="http://schemas.microsoft.com/office/drawing/2014/main" id="{02CD0F1F-EB0C-532E-59A1-44E14CA65CC2}"/>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24" name="TextBox 29">
            <a:extLst>
              <a:ext uri="{FF2B5EF4-FFF2-40B4-BE49-F238E27FC236}">
                <a16:creationId xmlns:a16="http://schemas.microsoft.com/office/drawing/2014/main" id="{E1E760F1-DDB8-6E9E-8D0E-89F416DA30F8}"/>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4" name="文本框 3">
            <a:extLst>
              <a:ext uri="{FF2B5EF4-FFF2-40B4-BE49-F238E27FC236}">
                <a16:creationId xmlns:a16="http://schemas.microsoft.com/office/drawing/2014/main" id="{DF55ED0C-B9C9-BDF2-2E1F-66C955C50216}"/>
              </a:ext>
            </a:extLst>
          </p:cNvPr>
          <p:cNvSpPr txBox="1"/>
          <p:nvPr/>
        </p:nvSpPr>
        <p:spPr>
          <a:xfrm>
            <a:off x="4749905" y="2232042"/>
            <a:ext cx="12695132" cy="1384995"/>
          </a:xfrm>
          <a:prstGeom prst="rect">
            <a:avLst/>
          </a:prstGeom>
          <a:noFill/>
        </p:spPr>
        <p:txBody>
          <a:bodyPr wrap="square" rtlCol="0">
            <a:spAutoFit/>
          </a:bodyPr>
          <a:lstStyle/>
          <a:p>
            <a:r>
              <a:rPr lang="en-US" altLang="zh-CN" sz="2800" dirty="0"/>
              <a:t>I have collected sounding data from a single beam survey in a certain sea area several years ago and I use this set of data to provide assistance for the measurement of multi beam survey ships. </a:t>
            </a:r>
            <a:endParaRPr lang="zh-CN" altLang="en-US" sz="2800" dirty="0"/>
          </a:p>
        </p:txBody>
      </p:sp>
      <p:pic>
        <p:nvPicPr>
          <p:cNvPr id="11" name="图片 10">
            <a:extLst>
              <a:ext uri="{FF2B5EF4-FFF2-40B4-BE49-F238E27FC236}">
                <a16:creationId xmlns:a16="http://schemas.microsoft.com/office/drawing/2014/main" id="{2E22F5BF-8F37-06C0-8685-CE4233CE1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971" y="3777433"/>
            <a:ext cx="8001000" cy="6000750"/>
          </a:xfrm>
          <a:prstGeom prst="rect">
            <a:avLst/>
          </a:prstGeom>
        </p:spPr>
      </p:pic>
    </p:spTree>
    <p:extLst>
      <p:ext uri="{BB962C8B-B14F-4D97-AF65-F5344CB8AC3E}">
        <p14:creationId xmlns:p14="http://schemas.microsoft.com/office/powerpoint/2010/main" val="194193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6250" y="0"/>
            <a:ext cx="3952875" cy="10287000"/>
            <a:chOff x="0" y="0"/>
            <a:chExt cx="5270500" cy="13716000"/>
          </a:xfrm>
        </p:grpSpPr>
        <p:sp>
          <p:nvSpPr>
            <p:cNvPr id="3" name="AutoShape 3"/>
            <p:cNvSpPr/>
            <p:nvPr/>
          </p:nvSpPr>
          <p:spPr>
            <a:xfrm>
              <a:off x="238246" y="0"/>
              <a:ext cx="4463011" cy="13716000"/>
            </a:xfrm>
            <a:prstGeom prst="rect">
              <a:avLst/>
            </a:prstGeom>
            <a:solidFill>
              <a:srgbClr val="003070"/>
            </a:solidFill>
          </p:spPr>
        </p:sp>
        <p:sp>
          <p:nvSpPr>
            <p:cNvPr id="5" name="AutoShape 5"/>
            <p:cNvSpPr/>
            <p:nvPr/>
          </p:nvSpPr>
          <p:spPr>
            <a:xfrm>
              <a:off x="862360" y="9672713"/>
              <a:ext cx="3214783" cy="0"/>
            </a:xfrm>
            <a:prstGeom prst="line">
              <a:avLst/>
            </a:prstGeom>
            <a:ln w="12700" cap="flat">
              <a:solidFill>
                <a:srgbClr val="FFFFFF"/>
              </a:solidFill>
              <a:prstDash val="solid"/>
              <a:headEnd type="none" w="sm" len="sm"/>
              <a:tailEnd type="none" w="sm" len="sm"/>
            </a:ln>
          </p:spPr>
        </p:sp>
        <p:sp>
          <p:nvSpPr>
            <p:cNvPr id="6" name="AutoShape 6"/>
            <p:cNvSpPr/>
            <p:nvPr/>
          </p:nvSpPr>
          <p:spPr>
            <a:xfrm>
              <a:off x="862360" y="8451302"/>
              <a:ext cx="3214783" cy="0"/>
            </a:xfrm>
            <a:prstGeom prst="line">
              <a:avLst/>
            </a:prstGeom>
            <a:ln w="12700" cap="flat">
              <a:solidFill>
                <a:srgbClr val="FFFFFF"/>
              </a:solidFill>
              <a:prstDash val="solid"/>
              <a:headEnd type="none" w="sm" len="sm"/>
              <a:tailEnd type="none" w="sm" len="sm"/>
            </a:ln>
          </p:spPr>
        </p:sp>
        <p:grpSp>
          <p:nvGrpSpPr>
            <p:cNvPr id="7" name="Group 7"/>
            <p:cNvGrpSpPr/>
            <p:nvPr/>
          </p:nvGrpSpPr>
          <p:grpSpPr>
            <a:xfrm>
              <a:off x="0" y="5775790"/>
              <a:ext cx="5270500" cy="1458839"/>
              <a:chOff x="0" y="0"/>
              <a:chExt cx="9823469" cy="2719070"/>
            </a:xfrm>
          </p:grpSpPr>
          <p:sp>
            <p:nvSpPr>
              <p:cNvPr id="8" name="Freeform 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A6A6A6"/>
              </a:solidFill>
            </p:spPr>
          </p:sp>
          <p:sp>
            <p:nvSpPr>
              <p:cNvPr id="9" name="Freeform 9"/>
              <p:cNvSpPr/>
              <p:nvPr/>
            </p:nvSpPr>
            <p:spPr>
              <a:xfrm>
                <a:off x="0" y="450850"/>
                <a:ext cx="9823469" cy="2269490"/>
              </a:xfrm>
              <a:custGeom>
                <a:avLst/>
                <a:gdLst/>
                <a:ahLst/>
                <a:cxnLst/>
                <a:rect l="l" t="t" r="r" b="b"/>
                <a:pathLst>
                  <a:path w="9823469" h="2269490">
                    <a:moveTo>
                      <a:pt x="9234188" y="0"/>
                    </a:moveTo>
                    <a:lnTo>
                      <a:pt x="0" y="0"/>
                    </a:lnTo>
                    <a:lnTo>
                      <a:pt x="0" y="2269490"/>
                    </a:lnTo>
                    <a:lnTo>
                      <a:pt x="9234188" y="2269490"/>
                    </a:lnTo>
                    <a:lnTo>
                      <a:pt x="9234188" y="2268220"/>
                    </a:lnTo>
                    <a:lnTo>
                      <a:pt x="9823469" y="1134110"/>
                    </a:lnTo>
                    <a:close/>
                  </a:path>
                </a:pathLst>
              </a:custGeom>
              <a:solidFill>
                <a:srgbClr val="E8E9EF"/>
              </a:solidFill>
            </p:spPr>
          </p:sp>
        </p:grpSp>
      </p:grpSp>
      <p:sp>
        <p:nvSpPr>
          <p:cNvPr id="18" name="AutoShape 18"/>
          <p:cNvSpPr/>
          <p:nvPr/>
        </p:nvSpPr>
        <p:spPr>
          <a:xfrm>
            <a:off x="5030893" y="1747611"/>
            <a:ext cx="12228407" cy="0"/>
          </a:xfrm>
          <a:prstGeom prst="line">
            <a:avLst/>
          </a:prstGeom>
          <a:ln w="19050" cap="flat">
            <a:solidFill>
              <a:srgbClr val="003070"/>
            </a:solidFill>
            <a:prstDash val="solid"/>
            <a:headEnd type="none" w="sm" len="sm"/>
            <a:tailEnd type="none" w="sm" len="sm"/>
          </a:ln>
        </p:spPr>
      </p:sp>
      <p:sp>
        <p:nvSpPr>
          <p:cNvPr id="30" name="TextBox 30"/>
          <p:cNvSpPr txBox="1"/>
          <p:nvPr/>
        </p:nvSpPr>
        <p:spPr>
          <a:xfrm>
            <a:off x="745828" y="4786767"/>
            <a:ext cx="3165472" cy="346249"/>
          </a:xfrm>
          <a:prstGeom prst="rect">
            <a:avLst/>
          </a:prstGeom>
        </p:spPr>
        <p:txBody>
          <a:bodyPr lIns="0" tIns="0" rIns="0" bIns="0" rtlCol="0" anchor="t">
            <a:spAutoFit/>
          </a:bodyPr>
          <a:lstStyle/>
          <a:p>
            <a:pPr algn="ctr">
              <a:lnSpc>
                <a:spcPts val="2693"/>
              </a:lnSpc>
            </a:pPr>
            <a:r>
              <a:rPr lang="en-US" altLang="zh-CN" sz="2400" spc="350" dirty="0">
                <a:solidFill>
                  <a:srgbClr val="003070"/>
                </a:solidFill>
                <a:latin typeface="思源黑体 2 Bold"/>
              </a:rPr>
              <a:t>Introduction</a:t>
            </a:r>
            <a:endParaRPr lang="zh-CN" altLang="en-US" sz="2400" spc="210" dirty="0">
              <a:solidFill>
                <a:srgbClr val="003070"/>
              </a:solidFill>
              <a:latin typeface="微软雅黑" panose="020B0503020204020204" pitchFamily="34" charset="-122"/>
              <a:ea typeface="思源黑体 1 Medium"/>
            </a:endParaRPr>
          </a:p>
        </p:txBody>
      </p:sp>
      <p:sp>
        <p:nvSpPr>
          <p:cNvPr id="34" name="TextBox 34"/>
          <p:cNvSpPr txBox="1"/>
          <p:nvPr/>
        </p:nvSpPr>
        <p:spPr>
          <a:xfrm>
            <a:off x="4983268" y="746443"/>
            <a:ext cx="12228407" cy="554704"/>
          </a:xfrm>
          <a:prstGeom prst="rect">
            <a:avLst/>
          </a:prstGeom>
        </p:spPr>
        <p:txBody>
          <a:bodyPr lIns="0" tIns="0" rIns="0" bIns="0" rtlCol="0" anchor="t">
            <a:spAutoFit/>
          </a:bodyPr>
          <a:lstStyle/>
          <a:p>
            <a:pPr>
              <a:lnSpc>
                <a:spcPts val="4480"/>
              </a:lnSpc>
              <a:spcBef>
                <a:spcPct val="0"/>
              </a:spcBef>
            </a:pPr>
            <a:r>
              <a:rPr lang="en-US" sz="3500" spc="350" dirty="0">
                <a:solidFill>
                  <a:srgbClr val="003070"/>
                </a:solidFill>
                <a:latin typeface="思源黑体 2 Bold"/>
              </a:rPr>
              <a:t>1.</a:t>
            </a:r>
            <a:r>
              <a:rPr lang="en-US" altLang="zh-CN" sz="3500" spc="350" dirty="0">
                <a:solidFill>
                  <a:srgbClr val="003070"/>
                </a:solidFill>
                <a:latin typeface="思源黑体 2 Bold"/>
              </a:rPr>
              <a:t>Introduction-My Work Phase 3</a:t>
            </a:r>
            <a:endParaRPr lang="en-US" sz="3500" spc="350" dirty="0">
              <a:solidFill>
                <a:srgbClr val="003070"/>
              </a:solidFill>
              <a:latin typeface="思源黑体 2 Bold"/>
            </a:endParaRPr>
          </a:p>
        </p:txBody>
      </p:sp>
      <p:pic>
        <p:nvPicPr>
          <p:cNvPr id="36" name="图片 35">
            <a:extLst>
              <a:ext uri="{FF2B5EF4-FFF2-40B4-BE49-F238E27FC236}">
                <a16:creationId xmlns:a16="http://schemas.microsoft.com/office/drawing/2014/main" id="{779C4B63-0695-437C-BCEA-96C5627D96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6197" y="1544733"/>
            <a:ext cx="1604732" cy="1604732"/>
          </a:xfrm>
          <a:prstGeom prst="rect">
            <a:avLst/>
          </a:prstGeom>
        </p:spPr>
      </p:pic>
      <p:sp>
        <p:nvSpPr>
          <p:cNvPr id="22" name="TextBox 29">
            <a:extLst>
              <a:ext uri="{FF2B5EF4-FFF2-40B4-BE49-F238E27FC236}">
                <a16:creationId xmlns:a16="http://schemas.microsoft.com/office/drawing/2014/main" id="{55A324E4-8A6A-D0BD-260A-5E828F465BE9}"/>
              </a:ext>
            </a:extLst>
          </p:cNvPr>
          <p:cNvSpPr txBox="1"/>
          <p:nvPr/>
        </p:nvSpPr>
        <p:spPr>
          <a:xfrm>
            <a:off x="745828" y="5717059"/>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Outline</a:t>
            </a:r>
            <a:endParaRPr lang="zh-CN" altLang="en-US" sz="2003" spc="200" dirty="0">
              <a:solidFill>
                <a:srgbClr val="FFFFFF"/>
              </a:solidFill>
              <a:latin typeface="微软雅黑" panose="020B0503020204020204" pitchFamily="34" charset="-122"/>
              <a:ea typeface="思源黑体 1 Medium"/>
            </a:endParaRPr>
          </a:p>
        </p:txBody>
      </p:sp>
      <p:sp>
        <p:nvSpPr>
          <p:cNvPr id="23" name="TextBox 29">
            <a:extLst>
              <a:ext uri="{FF2B5EF4-FFF2-40B4-BE49-F238E27FC236}">
                <a16:creationId xmlns:a16="http://schemas.microsoft.com/office/drawing/2014/main" id="{02CD0F1F-EB0C-532E-59A1-44E14CA65CC2}"/>
              </a:ext>
            </a:extLst>
          </p:cNvPr>
          <p:cNvSpPr txBox="1"/>
          <p:nvPr/>
        </p:nvSpPr>
        <p:spPr>
          <a:xfrm>
            <a:off x="745827" y="6619401"/>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Work Planned</a:t>
            </a:r>
            <a:endParaRPr lang="zh-CN" altLang="en-US" sz="2003" spc="200" dirty="0">
              <a:solidFill>
                <a:srgbClr val="FFFFFF"/>
              </a:solidFill>
              <a:latin typeface="微软雅黑" panose="020B0503020204020204" pitchFamily="34" charset="-122"/>
              <a:ea typeface="思源黑体 1 Medium"/>
            </a:endParaRPr>
          </a:p>
        </p:txBody>
      </p:sp>
      <p:sp>
        <p:nvSpPr>
          <p:cNvPr id="24" name="TextBox 29">
            <a:extLst>
              <a:ext uri="{FF2B5EF4-FFF2-40B4-BE49-F238E27FC236}">
                <a16:creationId xmlns:a16="http://schemas.microsoft.com/office/drawing/2014/main" id="{E1E760F1-DDB8-6E9E-8D0E-89F416DA30F8}"/>
              </a:ext>
            </a:extLst>
          </p:cNvPr>
          <p:cNvSpPr txBox="1"/>
          <p:nvPr/>
        </p:nvSpPr>
        <p:spPr>
          <a:xfrm>
            <a:off x="685415" y="7541907"/>
            <a:ext cx="3165472" cy="316815"/>
          </a:xfrm>
          <a:prstGeom prst="rect">
            <a:avLst/>
          </a:prstGeom>
        </p:spPr>
        <p:txBody>
          <a:bodyPr lIns="0" tIns="0" rIns="0" bIns="0" rtlCol="0" anchor="t">
            <a:spAutoFit/>
          </a:bodyPr>
          <a:lstStyle/>
          <a:p>
            <a:pPr algn="ctr">
              <a:lnSpc>
                <a:spcPts val="2565"/>
              </a:lnSpc>
            </a:pPr>
            <a:r>
              <a:rPr lang="en-US" altLang="zh-CN" sz="2003" spc="200" dirty="0">
                <a:solidFill>
                  <a:srgbClr val="FFFFFF"/>
                </a:solidFill>
                <a:latin typeface="微软雅黑" panose="020B0503020204020204" pitchFamily="34" charset="-122"/>
                <a:ea typeface="思源黑体 1 Medium"/>
              </a:rPr>
              <a:t>Conclusion</a:t>
            </a:r>
            <a:endParaRPr lang="zh-CN" altLang="en-US" sz="2003" spc="200" dirty="0">
              <a:solidFill>
                <a:srgbClr val="FFFFFF"/>
              </a:solidFill>
              <a:latin typeface="微软雅黑" panose="020B0503020204020204" pitchFamily="34" charset="-122"/>
              <a:ea typeface="思源黑体 1 Medium"/>
            </a:endParaRPr>
          </a:p>
        </p:txBody>
      </p:sp>
      <p:sp>
        <p:nvSpPr>
          <p:cNvPr id="10" name="文本框 9">
            <a:extLst>
              <a:ext uri="{FF2B5EF4-FFF2-40B4-BE49-F238E27FC236}">
                <a16:creationId xmlns:a16="http://schemas.microsoft.com/office/drawing/2014/main" id="{62479B6D-6E85-029F-A5DB-9BDE64C3393A}"/>
              </a:ext>
            </a:extLst>
          </p:cNvPr>
          <p:cNvSpPr txBox="1"/>
          <p:nvPr/>
        </p:nvSpPr>
        <p:spPr>
          <a:xfrm>
            <a:off x="4873455" y="2072247"/>
            <a:ext cx="12114107" cy="1077218"/>
          </a:xfrm>
          <a:prstGeom prst="rect">
            <a:avLst/>
          </a:prstGeom>
          <a:noFill/>
        </p:spPr>
        <p:txBody>
          <a:bodyPr wrap="square" rtlCol="0">
            <a:spAutoFit/>
          </a:bodyPr>
          <a:lstStyle/>
          <a:p>
            <a:r>
              <a:rPr lang="en-US" altLang="zh-CN" sz="3200" dirty="0"/>
              <a:t>For the Phase 3, I use a fitting algorithm to obtain the contour line fitting function as</a:t>
            </a:r>
            <a:endParaRPr lang="zh-CN" altLang="en-US" sz="3200" dirty="0"/>
          </a:p>
        </p:txBody>
      </p:sp>
      <p:pic>
        <p:nvPicPr>
          <p:cNvPr id="12" name="图片 11">
            <a:extLst>
              <a:ext uri="{FF2B5EF4-FFF2-40B4-BE49-F238E27FC236}">
                <a16:creationId xmlns:a16="http://schemas.microsoft.com/office/drawing/2014/main" id="{CC7A0885-2616-AC49-DDBA-FBAE17A5AF41}"/>
              </a:ext>
            </a:extLst>
          </p:cNvPr>
          <p:cNvPicPr>
            <a:picLocks noChangeAspect="1"/>
          </p:cNvPicPr>
          <p:nvPr/>
        </p:nvPicPr>
        <p:blipFill>
          <a:blip r:embed="rId3"/>
          <a:stretch>
            <a:fillRect/>
          </a:stretch>
        </p:blipFill>
        <p:spPr>
          <a:xfrm>
            <a:off x="7924800" y="2650664"/>
            <a:ext cx="3759393" cy="457223"/>
          </a:xfrm>
          <a:prstGeom prst="rect">
            <a:avLst/>
          </a:prstGeom>
        </p:spPr>
      </p:pic>
      <p:sp>
        <p:nvSpPr>
          <p:cNvPr id="13" name="文本框 12">
            <a:extLst>
              <a:ext uri="{FF2B5EF4-FFF2-40B4-BE49-F238E27FC236}">
                <a16:creationId xmlns:a16="http://schemas.microsoft.com/office/drawing/2014/main" id="{5885AD84-01AA-56A1-D587-F02C71A8FF95}"/>
              </a:ext>
            </a:extLst>
          </p:cNvPr>
          <p:cNvSpPr txBox="1"/>
          <p:nvPr/>
        </p:nvSpPr>
        <p:spPr>
          <a:xfrm>
            <a:off x="4873455" y="3107887"/>
            <a:ext cx="11704532" cy="2554545"/>
          </a:xfrm>
          <a:prstGeom prst="rect">
            <a:avLst/>
          </a:prstGeom>
          <a:noFill/>
        </p:spPr>
        <p:txBody>
          <a:bodyPr wrap="square" rtlCol="0">
            <a:spAutoFit/>
          </a:bodyPr>
          <a:lstStyle/>
          <a:p>
            <a:r>
              <a:rPr lang="en-US" altLang="zh-CN" sz="3200" dirty="0"/>
              <a:t>However, based on the analysis of the contour lines, we found that there are still some areas of missed measurements on the seabed saddle surface. In order to reduce these missed measurement areas, we further optimized the selection of measurement lines at the overlap rate.</a:t>
            </a:r>
            <a:endParaRPr lang="zh-CN" altLang="en-US" sz="3200" dirty="0"/>
          </a:p>
        </p:txBody>
      </p:sp>
      <p:pic>
        <p:nvPicPr>
          <p:cNvPr id="15" name="图片 14">
            <a:extLst>
              <a:ext uri="{FF2B5EF4-FFF2-40B4-BE49-F238E27FC236}">
                <a16:creationId xmlns:a16="http://schemas.microsoft.com/office/drawing/2014/main" id="{4CB99FBF-B9D9-25AE-61F2-34B9714FD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5133016"/>
            <a:ext cx="6727175" cy="5045381"/>
          </a:xfrm>
          <a:prstGeom prst="rect">
            <a:avLst/>
          </a:prstGeom>
        </p:spPr>
      </p:pic>
    </p:spTree>
    <p:extLst>
      <p:ext uri="{BB962C8B-B14F-4D97-AF65-F5344CB8AC3E}">
        <p14:creationId xmlns:p14="http://schemas.microsoft.com/office/powerpoint/2010/main" val="82525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943</Words>
  <Application>Microsoft Office PowerPoint</Application>
  <PresentationFormat>自定义</PresentationFormat>
  <Paragraphs>110</Paragraphs>
  <Slides>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微软雅黑</vt:lpstr>
      <vt:lpstr>Aharoni CLM Bold</vt:lpstr>
      <vt:lpstr>等线</vt:lpstr>
      <vt:lpstr>思源黑体 2 Bold</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蓝灰色理工科论文答辩通用模板简约教育分享中文演示文稿</dc:title>
  <dc:creator>唐玉婵</dc:creator>
  <cp:lastModifiedBy>泽成 左</cp:lastModifiedBy>
  <cp:revision>69</cp:revision>
  <dcterms:created xsi:type="dcterms:W3CDTF">2006-08-16T00:00:00Z</dcterms:created>
  <dcterms:modified xsi:type="dcterms:W3CDTF">2024-03-26T02:37:02Z</dcterms:modified>
  <dc:identifier>DAFwuuSWdlw</dc:identifier>
</cp:coreProperties>
</file>